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01" r:id="rId6"/>
    <p:sldMasterId id="2147493614" r:id="rId7"/>
    <p:sldMasterId id="2147493627" r:id="rId8"/>
  </p:sldMasterIdLst>
  <p:notesMasterIdLst>
    <p:notesMasterId r:id="rId119"/>
  </p:notesMasterIdLst>
  <p:handoutMasterIdLst>
    <p:handoutMasterId r:id="rId120"/>
  </p:handoutMasterIdLst>
  <p:sldIdLst>
    <p:sldId id="854" r:id="rId9"/>
    <p:sldId id="933" r:id="rId10"/>
    <p:sldId id="330" r:id="rId11"/>
    <p:sldId id="824" r:id="rId12"/>
    <p:sldId id="826" r:id="rId13"/>
    <p:sldId id="827" r:id="rId14"/>
    <p:sldId id="878" r:id="rId15"/>
    <p:sldId id="831" r:id="rId16"/>
    <p:sldId id="834" r:id="rId17"/>
    <p:sldId id="838" r:id="rId18"/>
    <p:sldId id="931" r:id="rId19"/>
    <p:sldId id="879" r:id="rId20"/>
    <p:sldId id="832" r:id="rId21"/>
    <p:sldId id="880" r:id="rId22"/>
    <p:sldId id="833" r:id="rId23"/>
    <p:sldId id="851" r:id="rId24"/>
    <p:sldId id="836" r:id="rId25"/>
    <p:sldId id="837" r:id="rId26"/>
    <p:sldId id="881" r:id="rId27"/>
    <p:sldId id="839" r:id="rId28"/>
    <p:sldId id="932" r:id="rId29"/>
    <p:sldId id="882" r:id="rId30"/>
    <p:sldId id="835" r:id="rId31"/>
    <p:sldId id="852" r:id="rId32"/>
    <p:sldId id="828" r:id="rId33"/>
    <p:sldId id="883" r:id="rId34"/>
    <p:sldId id="934" r:id="rId35"/>
    <p:sldId id="877" r:id="rId36"/>
    <p:sldId id="884" r:id="rId37"/>
    <p:sldId id="840" r:id="rId38"/>
    <p:sldId id="841" r:id="rId39"/>
    <p:sldId id="842" r:id="rId40"/>
    <p:sldId id="885" r:id="rId41"/>
    <p:sldId id="886" r:id="rId42"/>
    <p:sldId id="888" r:id="rId43"/>
    <p:sldId id="843" r:id="rId44"/>
    <p:sldId id="889" r:id="rId45"/>
    <p:sldId id="890" r:id="rId46"/>
    <p:sldId id="891" r:id="rId47"/>
    <p:sldId id="855" r:id="rId48"/>
    <p:sldId id="858" r:id="rId49"/>
    <p:sldId id="859" r:id="rId50"/>
    <p:sldId id="860" r:id="rId51"/>
    <p:sldId id="892" r:id="rId52"/>
    <p:sldId id="866" r:id="rId53"/>
    <p:sldId id="846" r:id="rId54"/>
    <p:sldId id="847" r:id="rId55"/>
    <p:sldId id="848" r:id="rId56"/>
    <p:sldId id="875" r:id="rId57"/>
    <p:sldId id="849" r:id="rId58"/>
    <p:sldId id="850" r:id="rId59"/>
    <p:sldId id="867" r:id="rId60"/>
    <p:sldId id="868" r:id="rId61"/>
    <p:sldId id="869" r:id="rId62"/>
    <p:sldId id="870" r:id="rId63"/>
    <p:sldId id="871" r:id="rId64"/>
    <p:sldId id="874" r:id="rId65"/>
    <p:sldId id="893" r:id="rId66"/>
    <p:sldId id="894" r:id="rId67"/>
    <p:sldId id="897" r:id="rId68"/>
    <p:sldId id="898" r:id="rId69"/>
    <p:sldId id="895" r:id="rId70"/>
    <p:sldId id="899" r:id="rId71"/>
    <p:sldId id="421" r:id="rId72"/>
    <p:sldId id="339" r:id="rId73"/>
    <p:sldId id="900" r:id="rId74"/>
    <p:sldId id="343" r:id="rId75"/>
    <p:sldId id="344" r:id="rId76"/>
    <p:sldId id="345" r:id="rId77"/>
    <p:sldId id="346" r:id="rId78"/>
    <p:sldId id="901" r:id="rId79"/>
    <p:sldId id="902" r:id="rId80"/>
    <p:sldId id="903" r:id="rId81"/>
    <p:sldId id="347" r:id="rId82"/>
    <p:sldId id="348" r:id="rId83"/>
    <p:sldId id="904" r:id="rId84"/>
    <p:sldId id="905" r:id="rId85"/>
    <p:sldId id="909" r:id="rId86"/>
    <p:sldId id="908" r:id="rId87"/>
    <p:sldId id="910" r:id="rId88"/>
    <p:sldId id="906" r:id="rId89"/>
    <p:sldId id="427" r:id="rId90"/>
    <p:sldId id="337" r:id="rId91"/>
    <p:sldId id="338" r:id="rId92"/>
    <p:sldId id="364" r:id="rId93"/>
    <p:sldId id="340" r:id="rId94"/>
    <p:sldId id="341" r:id="rId95"/>
    <p:sldId id="912" r:id="rId96"/>
    <p:sldId id="911" r:id="rId97"/>
    <p:sldId id="907" r:id="rId98"/>
    <p:sldId id="913" r:id="rId99"/>
    <p:sldId id="914" r:id="rId100"/>
    <p:sldId id="915" r:id="rId101"/>
    <p:sldId id="916" r:id="rId102"/>
    <p:sldId id="917" r:id="rId103"/>
    <p:sldId id="918" r:id="rId104"/>
    <p:sldId id="365" r:id="rId105"/>
    <p:sldId id="919" r:id="rId106"/>
    <p:sldId id="920" r:id="rId107"/>
    <p:sldId id="349" r:id="rId108"/>
    <p:sldId id="921" r:id="rId109"/>
    <p:sldId id="922" r:id="rId110"/>
    <p:sldId id="923" r:id="rId111"/>
    <p:sldId id="924" r:id="rId112"/>
    <p:sldId id="927" r:id="rId113"/>
    <p:sldId id="925" r:id="rId114"/>
    <p:sldId id="926" r:id="rId115"/>
    <p:sldId id="928" r:id="rId116"/>
    <p:sldId id="929" r:id="rId117"/>
    <p:sldId id="930" r:id="rId11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16"/>
    <p:restoredTop sz="96793"/>
  </p:normalViewPr>
  <p:slideViewPr>
    <p:cSldViewPr snapToObjects="1">
      <p:cViewPr varScale="1">
        <p:scale>
          <a:sx n="202" d="100"/>
          <a:sy n="202" d="100"/>
        </p:scale>
        <p:origin x="496"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tableStyles" Target="tableStyles.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notesMaster" Target="notesMasters/notesMaster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6/27/21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6/27/21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22</a:t>
            </a:fld>
            <a:endParaRPr lang="en-US" altLang="en-US"/>
          </a:p>
        </p:txBody>
      </p:sp>
    </p:spTree>
    <p:extLst>
      <p:ext uri="{BB962C8B-B14F-4D97-AF65-F5344CB8AC3E}">
        <p14:creationId xmlns:p14="http://schemas.microsoft.com/office/powerpoint/2010/main" val="3597603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26</a:t>
            </a:fld>
            <a:endParaRPr lang="en-US" altLang="en-US"/>
          </a:p>
        </p:txBody>
      </p:sp>
    </p:spTree>
    <p:extLst>
      <p:ext uri="{BB962C8B-B14F-4D97-AF65-F5344CB8AC3E}">
        <p14:creationId xmlns:p14="http://schemas.microsoft.com/office/powerpoint/2010/main" val="4234175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30</a:t>
            </a:fld>
            <a:endParaRPr lang="en-US" altLang="en-US"/>
          </a:p>
        </p:txBody>
      </p:sp>
    </p:spTree>
    <p:extLst>
      <p:ext uri="{BB962C8B-B14F-4D97-AF65-F5344CB8AC3E}">
        <p14:creationId xmlns:p14="http://schemas.microsoft.com/office/powerpoint/2010/main" val="2902228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31</a:t>
            </a:fld>
            <a:endParaRPr lang="en-US" altLang="en-US"/>
          </a:p>
        </p:txBody>
      </p:sp>
    </p:spTree>
    <p:extLst>
      <p:ext uri="{BB962C8B-B14F-4D97-AF65-F5344CB8AC3E}">
        <p14:creationId xmlns:p14="http://schemas.microsoft.com/office/powerpoint/2010/main" val="3594300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46</a:t>
            </a:fld>
            <a:endParaRPr lang="en-US" altLang="en-US"/>
          </a:p>
        </p:txBody>
      </p:sp>
    </p:spTree>
    <p:extLst>
      <p:ext uri="{BB962C8B-B14F-4D97-AF65-F5344CB8AC3E}">
        <p14:creationId xmlns:p14="http://schemas.microsoft.com/office/powerpoint/2010/main" val="2630842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59</a:t>
            </a:fld>
            <a:endParaRPr lang="en-US" altLang="en-US"/>
          </a:p>
        </p:txBody>
      </p:sp>
    </p:spTree>
    <p:extLst>
      <p:ext uri="{BB962C8B-B14F-4D97-AF65-F5344CB8AC3E}">
        <p14:creationId xmlns:p14="http://schemas.microsoft.com/office/powerpoint/2010/main" val="3998676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60</a:t>
            </a:fld>
            <a:endParaRPr lang="en-US" altLang="en-US"/>
          </a:p>
        </p:txBody>
      </p:sp>
    </p:spTree>
    <p:extLst>
      <p:ext uri="{BB962C8B-B14F-4D97-AF65-F5344CB8AC3E}">
        <p14:creationId xmlns:p14="http://schemas.microsoft.com/office/powerpoint/2010/main" val="521419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62</a:t>
            </a:fld>
            <a:endParaRPr lang="en-US" altLang="en-US"/>
          </a:p>
        </p:txBody>
      </p:sp>
    </p:spTree>
    <p:extLst>
      <p:ext uri="{BB962C8B-B14F-4D97-AF65-F5344CB8AC3E}">
        <p14:creationId xmlns:p14="http://schemas.microsoft.com/office/powerpoint/2010/main" val="3648480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28189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167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218674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67163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30782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6757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5302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9094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54D2032-F7A1-47FB-8029-FF01734C1A45}" type="slidenum">
              <a:rPr lang="en-US" altLang="en-US" sz="1200"/>
              <a:pPr/>
              <a:t>74</a:t>
            </a:fld>
            <a:endParaRPr lang="en-US" altLang="en-US"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28474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5D6698B-82E8-4243-BAB0-D6783EE2B84F}" type="slidenum">
              <a:rPr lang="en-US" altLang="en-US" sz="1200"/>
              <a:pPr/>
              <a:t>75</a:t>
            </a:fld>
            <a:endParaRPr lang="en-US" altLang="en-US" sz="12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93239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70466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81</a:t>
            </a:fld>
            <a:endParaRPr lang="en-US" altLang="en-US"/>
          </a:p>
        </p:txBody>
      </p:sp>
    </p:spTree>
    <p:extLst>
      <p:ext uri="{BB962C8B-B14F-4D97-AF65-F5344CB8AC3E}">
        <p14:creationId xmlns:p14="http://schemas.microsoft.com/office/powerpoint/2010/main" val="3909850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9358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3</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258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98949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064963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623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28292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94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04788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95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457454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96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4619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97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372463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98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97983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99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681969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100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73432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102</a:t>
            </a:fld>
            <a:endParaRPr lang="en-US" altLang="en-US"/>
          </a:p>
        </p:txBody>
      </p:sp>
    </p:spTree>
    <p:extLst>
      <p:ext uri="{BB962C8B-B14F-4D97-AF65-F5344CB8AC3E}">
        <p14:creationId xmlns:p14="http://schemas.microsoft.com/office/powerpoint/2010/main" val="25747871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103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104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106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107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7</a:t>
            </a:fld>
            <a:endParaRPr lang="en-US" altLang="en-US"/>
          </a:p>
        </p:txBody>
      </p:sp>
    </p:spTree>
    <p:extLst>
      <p:ext uri="{BB962C8B-B14F-4D97-AF65-F5344CB8AC3E}">
        <p14:creationId xmlns:p14="http://schemas.microsoft.com/office/powerpoint/2010/main" val="399842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12</a:t>
            </a:fld>
            <a:endParaRPr lang="en-US" altLang="en-US"/>
          </a:p>
        </p:txBody>
      </p:sp>
    </p:spTree>
    <p:extLst>
      <p:ext uri="{BB962C8B-B14F-4D97-AF65-F5344CB8AC3E}">
        <p14:creationId xmlns:p14="http://schemas.microsoft.com/office/powerpoint/2010/main" val="1324963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14</a:t>
            </a:fld>
            <a:endParaRPr lang="en-US" altLang="en-US"/>
          </a:p>
        </p:txBody>
      </p:sp>
    </p:spTree>
    <p:extLst>
      <p:ext uri="{BB962C8B-B14F-4D97-AF65-F5344CB8AC3E}">
        <p14:creationId xmlns:p14="http://schemas.microsoft.com/office/powerpoint/2010/main" val="2349888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19</a:t>
            </a:fld>
            <a:endParaRPr lang="en-US" altLang="en-US"/>
          </a:p>
        </p:txBody>
      </p:sp>
    </p:spTree>
    <p:extLst>
      <p:ext uri="{BB962C8B-B14F-4D97-AF65-F5344CB8AC3E}">
        <p14:creationId xmlns:p14="http://schemas.microsoft.com/office/powerpoint/2010/main" val="2322535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934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9607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5400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12670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90935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404722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820191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03300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52717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71809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879891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275791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349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7691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97685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4678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1836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0572266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93247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61608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530907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026683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31637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66816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9486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33804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29809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254142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412328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526691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6/27/21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64437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3735630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3835294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143305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8477426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978033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42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950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013092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01420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6/27/21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90515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45888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348410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965515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831261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45802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8597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7285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6/27/21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6/27/21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6/27/21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14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2.jpe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175930"/>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 id="2147493596" r:id="rId9"/>
    <p:sldLayoutId id="2147493597" r:id="rId10"/>
    <p:sldLayoutId id="2147493598" r:id="rId11"/>
    <p:sldLayoutId id="2147493599" r:id="rId12"/>
    <p:sldLayoutId id="2147493600"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469281"/>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4880062"/>
      </p:ext>
    </p:extLst>
  </p:cSld>
  <p:clrMap bg1="lt1" tx1="dk1" bg2="lt2" tx2="dk2" accent1="accent1" accent2="accent2" accent3="accent3" accent4="accent4" accent5="accent5" accent6="accent6" hlink="hlink" folHlink="folHlink"/>
  <p:sldLayoutIdLst>
    <p:sldLayoutId id="2147493615" r:id="rId1"/>
    <p:sldLayoutId id="2147493616" r:id="rId2"/>
    <p:sldLayoutId id="2147493617" r:id="rId3"/>
    <p:sldLayoutId id="2147493618" r:id="rId4"/>
    <p:sldLayoutId id="2147493619" r:id="rId5"/>
    <p:sldLayoutId id="2147493620" r:id="rId6"/>
    <p:sldLayoutId id="2147493621" r:id="rId7"/>
    <p:sldLayoutId id="2147493622" r:id="rId8"/>
    <p:sldLayoutId id="2147493623" r:id="rId9"/>
    <p:sldLayoutId id="2147493624" r:id="rId10"/>
    <p:sldLayoutId id="2147493625" r:id="rId11"/>
    <p:sldLayoutId id="214749362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03851"/>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hyperlink" Target="http://piazza.com/columbia/spring2021/comsw4111002" TargetMode="External"/><Relationship Id="rId2" Type="http://schemas.openxmlformats.org/officeDocument/2006/relationships/hyperlink" Target="mailto:dff@cs.columbia.edu" TargetMode="External"/><Relationship Id="rId1" Type="http://schemas.openxmlformats.org/officeDocument/2006/relationships/slideLayout" Target="../slideLayouts/slideLayout1.xml"/><Relationship Id="rId5" Type="http://schemas.openxmlformats.org/officeDocument/2006/relationships/hyperlink" Target="https://join.slack.com/t/dff-columbia/shared_invite/zt-3mnfb5it-MaZbLZRd9vGg06M5ueC8Zw" TargetMode="External"/><Relationship Id="rId4" Type="http://schemas.openxmlformats.org/officeDocument/2006/relationships/hyperlink" Target="https://github.com/donald-f-ferguson/W4111_S21" TargetMode="Externa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10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hyperlink" Target="https://donald-f-ferguson.github.io/W4111S21/exams_assignments.html" TargetMode="External"/><Relationship Id="rId7" Type="http://schemas.openxmlformats.org/officeDocument/2006/relationships/hyperlink" Target="https://www.jetbrains.com/pycharm/" TargetMode="External"/><Relationship Id="rId2" Type="http://schemas.openxmlformats.org/officeDocument/2006/relationships/hyperlink" Target="https://www.db-book.com/db7/" TargetMode="External"/><Relationship Id="rId1" Type="http://schemas.openxmlformats.org/officeDocument/2006/relationships/slideLayout" Target="../slideLayouts/slideLayout1.xml"/><Relationship Id="rId6" Type="http://schemas.openxmlformats.org/officeDocument/2006/relationships/hyperlink" Target="https://www.jetbrains.com/datagrip/" TargetMode="External"/><Relationship Id="rId5" Type="http://schemas.openxmlformats.org/officeDocument/2006/relationships/hyperlink" Target="https://www.jetbrains.com/community/education/#students" TargetMode="External"/><Relationship Id="rId4" Type="http://schemas.openxmlformats.org/officeDocument/2006/relationships/hyperlink" Target="https://docs.anaconda.com/anaconda/"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onald-f-ferguson.github.io/W4111S21/exams_assignments.html" TargetMode="External"/><Relationship Id="rId7" Type="http://schemas.openxmlformats.org/officeDocument/2006/relationships/hyperlink" Target="https://www.jetbrains.com/pycharm/" TargetMode="External"/><Relationship Id="rId2" Type="http://schemas.openxmlformats.org/officeDocument/2006/relationships/hyperlink" Target="https://www.db-book.com/db7/" TargetMode="External"/><Relationship Id="rId1" Type="http://schemas.openxmlformats.org/officeDocument/2006/relationships/slideLayout" Target="../slideLayouts/slideLayout1.xml"/><Relationship Id="rId6" Type="http://schemas.openxmlformats.org/officeDocument/2006/relationships/hyperlink" Target="https://www.jetbrains.com/datagrip/" TargetMode="External"/><Relationship Id="rId5" Type="http://schemas.openxmlformats.org/officeDocument/2006/relationships/hyperlink" Target="https://www.jetbrains.com/community/education/#students" TargetMode="External"/><Relationship Id="rId4" Type="http://schemas.openxmlformats.org/officeDocument/2006/relationships/hyperlink" Target="https://docs.anaconda.com/anaconda/"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tiff"/><Relationship Id="rId7" Type="http://schemas.openxmlformats.org/officeDocument/2006/relationships/image" Target="../media/image18.tiff"/><Relationship Id="rId12" Type="http://schemas.openxmlformats.org/officeDocument/2006/relationships/image" Target="../media/image23.tiff"/><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tiff"/><Relationship Id="rId11" Type="http://schemas.openxmlformats.org/officeDocument/2006/relationships/image" Target="../media/image22.png"/><Relationship Id="rId5" Type="http://schemas.openxmlformats.org/officeDocument/2006/relationships/image" Target="../media/image16.tiff"/><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7.tiff"/></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www.imdb.com/find?q=%22tom+hanks%22" TargetMode="External"/><Relationship Id="rId2" Type="http://schemas.openxmlformats.org/officeDocument/2006/relationships/hyperlink" Target="https://www.imdb.com/find?q=%22tom+hanks%22&amp;ref_=nv_sr_sm" TargetMode="Externa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hyperlink" Target="https://www.imdb.com/name/nm0000158" TargetMode="External"/><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8" Type="http://schemas.openxmlformats.org/officeDocument/2006/relationships/hyperlink" Target="https://flask.palletsprojects.com/en/1.1.x/" TargetMode="External"/><Relationship Id="rId3" Type="http://schemas.openxmlformats.org/officeDocument/2006/relationships/image" Target="../media/image14.tiff"/><Relationship Id="rId7" Type="http://schemas.openxmlformats.org/officeDocument/2006/relationships/hyperlink" Target="https://angular.io/tutorial" TargetMode="External"/><Relationship Id="rId2" Type="http://schemas.openxmlformats.org/officeDocument/2006/relationships/image" Target="../media/image51.tiff"/><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tiff"/><Relationship Id="rId4" Type="http://schemas.openxmlformats.org/officeDocument/2006/relationships/image" Target="../media/image52.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hyperlink" Target="https://www.db-book.com/db7/slides-dir/PPTX-dir/ch1.pptx" TargetMode="Externa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58.tiff"/><Relationship Id="rId1" Type="http://schemas.openxmlformats.org/officeDocument/2006/relationships/slideLayout" Target="../slideLayouts/slideLayout1.xml"/><Relationship Id="rId6" Type="http://schemas.openxmlformats.org/officeDocument/2006/relationships/image" Target="../media/image60.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5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tiff"/><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3" Type="http://schemas.openxmlformats.org/officeDocument/2006/relationships/hyperlink" Target="https://www.lucidchart.com/" TargetMode="External"/><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hyperlink" Target="https://vertabelo.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68.png"/></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tiff"/><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hyperlink" Target="mailto:cynthia@cs.columbia.edu" TargetMode="Externa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9.xml"/><Relationship Id="rId1" Type="http://schemas.openxmlformats.org/officeDocument/2006/relationships/slideLayout" Target="../slideLayouts/slideLayout35.xml"/><Relationship Id="rId4" Type="http://schemas.openxmlformats.org/officeDocument/2006/relationships/image" Target="../media/image78.jpeg"/></Relationships>
</file>

<file path=ppt/slides/_rels/slide8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002, Fall 2021</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pPr>
            <a:r>
              <a:rPr lang="en-US" sz="1600" dirty="0"/>
              <a:t>Lecture: Friday, 10:10 AM-12:40 PM, Room TBD</a:t>
            </a:r>
          </a:p>
          <a:p>
            <a:pPr>
              <a:spcBef>
                <a:spcPts val="0"/>
              </a:spcBef>
            </a:pPr>
            <a:r>
              <a:rPr lang="en-US" sz="1600" dirty="0"/>
              <a:t>Instructor: Donald F. Ferguson (</a:t>
            </a:r>
            <a:r>
              <a:rPr lang="en-US" sz="1600" u="sng" dirty="0">
                <a:hlinkClick r:id="rId2"/>
              </a:rPr>
              <a:t>dff@cs.columbia.edu</a:t>
            </a:r>
            <a:r>
              <a:rPr lang="en-US" sz="1600" dirty="0"/>
              <a:t>)</a:t>
            </a:r>
          </a:p>
          <a:p>
            <a:pPr>
              <a:spcBef>
                <a:spcPts val="0"/>
              </a:spcBef>
            </a:pPr>
            <a:r>
              <a:rPr lang="en-US" sz="1600" dirty="0"/>
              <a:t>Office Hours:</a:t>
            </a:r>
          </a:p>
          <a:p>
            <a:pPr lvl="1">
              <a:spcBef>
                <a:spcPts val="0"/>
              </a:spcBef>
            </a:pPr>
            <a:r>
              <a:rPr lang="en-US" sz="1400" dirty="0"/>
              <a:t>Fridays: 8:30 AM - 10:00 PM, 1:00 - 2:00 PM (</a:t>
            </a:r>
            <a:r>
              <a:rPr lang="en-US" sz="1200" dirty="0"/>
              <a:t>Location TBD; in-person and online)</a:t>
            </a:r>
          </a:p>
          <a:p>
            <a:pPr lvl="1">
              <a:spcBef>
                <a:spcPts val="0"/>
              </a:spcBef>
            </a:pPr>
            <a:r>
              <a:rPr lang="en-US" sz="1400" dirty="0"/>
              <a:t>By appointment, as needed, as available.</a:t>
            </a:r>
          </a:p>
          <a:p>
            <a:pPr lvl="1">
              <a:spcBef>
                <a:spcPts val="0"/>
              </a:spcBef>
            </a:pPr>
            <a:r>
              <a:rPr lang="en-US" sz="1400" dirty="0"/>
              <a:t>I hold a lot of extra office hours, usually on weekends.</a:t>
            </a:r>
          </a:p>
          <a:p>
            <a:pPr lvl="2">
              <a:spcBef>
                <a:spcPts val="0"/>
              </a:spcBef>
            </a:pPr>
            <a:r>
              <a:rPr lang="en-US" sz="1200" dirty="0"/>
              <a:t>I typically post on Piazza when I will have extra availability.</a:t>
            </a:r>
          </a:p>
          <a:p>
            <a:pPr lvl="2">
              <a:spcBef>
                <a:spcPts val="0"/>
              </a:spcBef>
            </a:pPr>
            <a:r>
              <a:rPr lang="en-US" sz="1200" dirty="0"/>
              <a:t>The extra OHs may be "recitations," in which I go over exam questions, homework, etc.</a:t>
            </a:r>
          </a:p>
          <a:p>
            <a:pPr lvl="2">
              <a:spcBef>
                <a:spcPts val="0"/>
              </a:spcBef>
            </a:pPr>
            <a:r>
              <a:rPr lang="en-US" sz="1200" dirty="0"/>
              <a:t>Extra OH and recitations are often on the weekend or in the evening.</a:t>
            </a:r>
          </a:p>
          <a:p>
            <a:pPr lvl="1">
              <a:spcBef>
                <a:spcPts val="0"/>
              </a:spcBef>
            </a:pPr>
            <a:r>
              <a:rPr lang="en-US" sz="1400" dirty="0"/>
              <a:t>I will be flexible about time zones for extra office hours to accommodate students.</a:t>
            </a:r>
          </a:p>
          <a:p>
            <a:pPr>
              <a:spcBef>
                <a:spcPts val="0"/>
              </a:spcBef>
            </a:pPr>
            <a:r>
              <a:rPr lang="en-US" sz="1600" b="1" dirty="0"/>
              <a:t>Recitation Section R02:</a:t>
            </a:r>
            <a:r>
              <a:rPr lang="en-US" sz="1600" dirty="0"/>
              <a:t> This is an optional recitation/office hours. It will be in person (when possible) and on-line. You do not need to register for it.</a:t>
            </a:r>
          </a:p>
          <a:p>
            <a:pPr>
              <a:spcBef>
                <a:spcPts val="0"/>
              </a:spcBef>
            </a:pPr>
            <a:r>
              <a:rPr lang="en-US" sz="1600" u="sng" dirty="0"/>
              <a:t>Collaboration/Contact/Content:</a:t>
            </a:r>
          </a:p>
          <a:p>
            <a:pPr lvl="1">
              <a:spcBef>
                <a:spcPts val="0"/>
              </a:spcBef>
            </a:pPr>
            <a:r>
              <a:rPr lang="en-US" sz="1400" u="sng" dirty="0"/>
              <a:t>The class is on </a:t>
            </a:r>
            <a:r>
              <a:rPr lang="en-US" sz="1400" u="sng" dirty="0">
                <a:hlinkClick r:id="rId3"/>
              </a:rPr>
              <a:t>Piazza</a:t>
            </a:r>
            <a:r>
              <a:rPr lang="en-US" sz="1400" u="sng" dirty="0"/>
              <a:t> for general questions, feedback, exam/homework clarification, ... ...</a:t>
            </a:r>
            <a:endParaRPr lang="en-US" sz="1200" u="sng" dirty="0"/>
          </a:p>
          <a:p>
            <a:pPr lvl="1">
              <a:spcBef>
                <a:spcPts val="0"/>
              </a:spcBef>
            </a:pPr>
            <a:r>
              <a:rPr lang="en-US" sz="1400" u="sng" dirty="0"/>
              <a:t>The course lectures, sample code, etc. will be on GitHub.</a:t>
            </a:r>
          </a:p>
          <a:p>
            <a:pPr lvl="2">
              <a:spcBef>
                <a:spcPts val="0"/>
              </a:spcBef>
            </a:pPr>
            <a:r>
              <a:rPr lang="en-US" sz="1200" u="sng" dirty="0"/>
              <a:t>GitHub home page </a:t>
            </a:r>
          </a:p>
          <a:p>
            <a:pPr lvl="2">
              <a:spcBef>
                <a:spcPts val="0"/>
              </a:spcBef>
            </a:pPr>
            <a:r>
              <a:rPr lang="en-US" sz="1200" u="sng" dirty="0">
                <a:hlinkClick r:id="rId4"/>
              </a:rPr>
              <a:t>Repository</a:t>
            </a:r>
            <a:r>
              <a:rPr lang="en-US" sz="1200" u="sng" dirty="0"/>
              <a:t> – contains lectures, examples, etc.</a:t>
            </a:r>
          </a:p>
          <a:p>
            <a:pPr lvl="1">
              <a:spcBef>
                <a:spcPts val="0"/>
              </a:spcBef>
            </a:pPr>
            <a:r>
              <a:rPr lang="en-US" sz="1400" u="sng" dirty="0"/>
              <a:t>There is a </a:t>
            </a:r>
            <a:r>
              <a:rPr lang="en-US" sz="1400" u="sng" dirty="0">
                <a:hlinkClick r:id="rId5"/>
              </a:rPr>
              <a:t>Slack Team/Group </a:t>
            </a:r>
            <a:r>
              <a:rPr lang="en-US" sz="1400" u="sng" dirty="0"/>
              <a:t>for my courses. Please join the channel w4111-f2w.</a:t>
            </a:r>
          </a:p>
          <a:p>
            <a:pPr>
              <a:spcBef>
                <a:spcPts val="0"/>
              </a:spcBef>
            </a:pPr>
            <a:endParaRPr lang="en-US" sz="1600" dirty="0"/>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Additional Basic Course Logistics</a:t>
            </a:r>
          </a:p>
        </p:txBody>
      </p:sp>
    </p:spTree>
    <p:extLst>
      <p:ext uri="{BB962C8B-B14F-4D97-AF65-F5344CB8AC3E}">
        <p14:creationId xmlns:p14="http://schemas.microsoft.com/office/powerpoint/2010/main" val="25822160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42523675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Does have the sample data from the textbook.</a:t>
            </a:r>
          </a:p>
          <a:p>
            <a:pPr lvl="1"/>
            <a:r>
              <a:rPr lang="en-US" dirty="0"/>
              <a:t>You can also upload new data. (Show how and example)</a:t>
            </a:r>
          </a:p>
          <a:p>
            <a:r>
              <a:rPr lang="en-US" dirty="0"/>
              <a:t>Some queries:</a:t>
            </a:r>
          </a:p>
          <a:p>
            <a:pPr lvl="1"/>
            <a:r>
              <a:rPr lang="el-GR" dirty="0"/>
              <a:t>σ </a:t>
            </a:r>
            <a:r>
              <a:rPr lang="en-US" dirty="0"/>
              <a:t>title='Computer Science Department' ∨ title='Accounting Division' (departments)</a:t>
            </a:r>
          </a:p>
          <a:p>
            <a:pPr lvl="1"/>
            <a:r>
              <a:rPr lang="el-GR" dirty="0"/>
              <a:t>π </a:t>
            </a:r>
            <a:r>
              <a:rPr lang="en-US" dirty="0" err="1"/>
              <a:t>last_name</a:t>
            </a:r>
            <a:r>
              <a:rPr lang="en-US" dirty="0"/>
              <a:t>, email (faculty)</a:t>
            </a:r>
          </a:p>
          <a:p>
            <a:pPr lvl="1"/>
            <a:r>
              <a:rPr lang="el-GR" dirty="0"/>
              <a:t>π </a:t>
            </a:r>
            <a:r>
              <a:rPr lang="en-US" dirty="0" err="1"/>
              <a:t>last_name</a:t>
            </a:r>
            <a:r>
              <a:rPr lang="en-US" dirty="0"/>
              <a:t>, email (</a:t>
            </a:r>
            <a:br>
              <a:rPr lang="en-US" dirty="0"/>
            </a:br>
            <a:r>
              <a:rPr lang="en-US" dirty="0"/>
              <a:t>		</a:t>
            </a:r>
            <a:r>
              <a:rPr lang="el-GR" dirty="0"/>
              <a:t>σ </a:t>
            </a:r>
            <a:r>
              <a:rPr lang="en-US" dirty="0" err="1"/>
              <a:t>department_id</a:t>
            </a:r>
            <a:r>
              <a:rPr lang="en-US" dirty="0"/>
              <a:t>=165 ∨ </a:t>
            </a:r>
            <a:r>
              <a:rPr lang="en-US" dirty="0" err="1"/>
              <a:t>department_id</a:t>
            </a:r>
            <a:r>
              <a:rPr lang="en-US" dirty="0"/>
              <a:t>=1010 (faculty)</a:t>
            </a:r>
            <a:br>
              <a:rPr lang="en-US" dirty="0"/>
            </a:br>
            <a:r>
              <a:rPr lang="en-US" dirty="0"/>
              <a:t>	)</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Relax Calculator</a:t>
            </a:r>
          </a:p>
        </p:txBody>
      </p:sp>
    </p:spTree>
    <p:extLst>
      <p:ext uri="{BB962C8B-B14F-4D97-AF65-F5344CB8AC3E}">
        <p14:creationId xmlns:p14="http://schemas.microsoft.com/office/powerpoint/2010/main" val="1065844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SQL</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102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8299228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653322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Require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5105400" y="590550"/>
            <a:ext cx="3886200" cy="2585323"/>
          </a:xfrm>
          <a:prstGeom prst="rect">
            <a:avLst/>
          </a:prstGeom>
        </p:spPr>
        <p:txBody>
          <a:bodyPr wrap="square">
            <a:spAutoFit/>
          </a:bodyPr>
          <a:lstStyle/>
          <a:p>
            <a:r>
              <a:rPr lang="en-US" dirty="0">
                <a:solidFill>
                  <a:srgbClr val="FF0000"/>
                </a:solidFill>
              </a:rPr>
              <a:t>π</a:t>
            </a:r>
            <a:r>
              <a:rPr lang="en-US" dirty="0"/>
              <a:t> </a:t>
            </a:r>
            <a:r>
              <a:rPr lang="en-US" dirty="0" err="1"/>
              <a:t>last_name</a:t>
            </a:r>
            <a:r>
              <a:rPr lang="en-US" dirty="0"/>
              <a:t>, email (</a:t>
            </a:r>
          </a:p>
          <a:p>
            <a:r>
              <a:rPr lang="en-US" dirty="0"/>
              <a:t>	</a:t>
            </a:r>
            <a:r>
              <a:rPr lang="en-US" dirty="0" err="1">
                <a:solidFill>
                  <a:srgbClr val="00B050"/>
                </a:solidFill>
              </a:rPr>
              <a:t>σ</a:t>
            </a:r>
            <a:r>
              <a:rPr lang="en-US" dirty="0"/>
              <a:t> </a:t>
            </a:r>
            <a:r>
              <a:rPr lang="en-US" dirty="0" err="1"/>
              <a:t>department_id</a:t>
            </a:r>
            <a:r>
              <a:rPr lang="en-US" dirty="0"/>
              <a:t>=165 ∨ </a:t>
            </a:r>
            <a:r>
              <a:rPr lang="en-US" dirty="0" err="1"/>
              <a:t>department_id</a:t>
            </a:r>
            <a:r>
              <a:rPr lang="en-US" dirty="0"/>
              <a:t>=1010 (faculty)</a:t>
            </a:r>
          </a:p>
          <a:p>
            <a:r>
              <a:rPr lang="en-US" dirty="0"/>
              <a:t>)</a:t>
            </a:r>
          </a:p>
          <a:p>
            <a:pPr algn="ctr"/>
            <a:r>
              <a:rPr lang="en-US" dirty="0"/>
              <a:t>=</a:t>
            </a:r>
          </a:p>
          <a:p>
            <a:pPr algn="ctr"/>
            <a:endParaRPr lang="en-US" dirty="0"/>
          </a:p>
          <a:p>
            <a:r>
              <a:rPr lang="en-US" dirty="0">
                <a:solidFill>
                  <a:srgbClr val="FF0000"/>
                </a:solidFill>
              </a:rPr>
              <a:t>SELECT </a:t>
            </a:r>
            <a:r>
              <a:rPr lang="en-US" dirty="0" err="1">
                <a:solidFill>
                  <a:srgbClr val="FF0000"/>
                </a:solidFill>
              </a:rPr>
              <a:t>last_name</a:t>
            </a:r>
            <a:r>
              <a:rPr lang="en-US" dirty="0">
                <a:solidFill>
                  <a:srgbClr val="FF0000"/>
                </a:solidFill>
              </a:rPr>
              <a:t>, email </a:t>
            </a:r>
            <a:r>
              <a:rPr lang="en-US" dirty="0"/>
              <a:t>FROM faculty</a:t>
            </a:r>
            <a:br>
              <a:rPr lang="en-US" dirty="0"/>
            </a:br>
            <a:r>
              <a:rPr lang="en-US" dirty="0"/>
              <a:t>	</a:t>
            </a:r>
            <a:r>
              <a:rPr lang="en-US" dirty="0">
                <a:solidFill>
                  <a:srgbClr val="00B050"/>
                </a:solidFill>
              </a:rPr>
              <a:t>WHERE </a:t>
            </a:r>
            <a:r>
              <a:rPr lang="en-US" dirty="0" err="1">
                <a:solidFill>
                  <a:srgbClr val="00B050"/>
                </a:solidFill>
              </a:rPr>
              <a:t>department_id</a:t>
            </a:r>
            <a:r>
              <a:rPr lang="en-US" dirty="0">
                <a:solidFill>
                  <a:srgbClr val="00B050"/>
                </a:solidFill>
              </a:rPr>
              <a:t>=165 or</a:t>
            </a:r>
          </a:p>
          <a:p>
            <a:r>
              <a:rPr lang="en-US" dirty="0">
                <a:solidFill>
                  <a:srgbClr val="00B050"/>
                </a:solidFill>
              </a:rPr>
              <a:t>		</a:t>
            </a:r>
            <a:r>
              <a:rPr lang="en-US" dirty="0" err="1">
                <a:solidFill>
                  <a:srgbClr val="00B050"/>
                </a:solidFill>
              </a:rPr>
              <a:t>department_id</a:t>
            </a:r>
            <a:r>
              <a:rPr lang="en-US" dirty="0">
                <a:solidFill>
                  <a:srgbClr val="00B050"/>
                </a:solidFill>
              </a:rPr>
              <a:t>=1019</a:t>
            </a:r>
          </a:p>
        </p:txBody>
      </p:sp>
    </p:spTree>
    <p:extLst>
      <p:ext uri="{BB962C8B-B14F-4D97-AF65-F5344CB8AC3E}">
        <p14:creationId xmlns:p14="http://schemas.microsoft.com/office/powerpoint/2010/main" val="31155696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SQL Create Table for our </a:t>
            </a:r>
            <a:r>
              <a:rPr lang="en-US" dirty="0" err="1"/>
              <a:t>Datamodel</a:t>
            </a:r>
            <a:endParaRPr lang="en-US" dirty="0"/>
          </a:p>
        </p:txBody>
      </p:sp>
      <p:pic>
        <p:nvPicPr>
          <p:cNvPr id="6" name="Picture 5">
            <a:extLst>
              <a:ext uri="{FF2B5EF4-FFF2-40B4-BE49-F238E27FC236}">
                <a16:creationId xmlns:a16="http://schemas.microsoft.com/office/drawing/2014/main" id="{B1B7E111-4D3E-5745-8649-EE7514E1673D}"/>
              </a:ext>
            </a:extLst>
          </p:cNvPr>
          <p:cNvPicPr>
            <a:picLocks noChangeAspect="1"/>
          </p:cNvPicPr>
          <p:nvPr/>
        </p:nvPicPr>
        <p:blipFill>
          <a:blip r:embed="rId2"/>
          <a:stretch>
            <a:fillRect/>
          </a:stretch>
        </p:blipFill>
        <p:spPr>
          <a:xfrm>
            <a:off x="76200" y="715314"/>
            <a:ext cx="6653694" cy="3837636"/>
          </a:xfrm>
          <a:prstGeom prst="rect">
            <a:avLst/>
          </a:prstGeom>
        </p:spPr>
      </p:pic>
      <p:sp>
        <p:nvSpPr>
          <p:cNvPr id="5" name="Content Placeholder 4">
            <a:extLst>
              <a:ext uri="{FF2B5EF4-FFF2-40B4-BE49-F238E27FC236}">
                <a16:creationId xmlns:a16="http://schemas.microsoft.com/office/drawing/2014/main" id="{05FBB85A-D33F-A54D-9673-42C09B2193BA}"/>
              </a:ext>
            </a:extLst>
          </p:cNvPr>
          <p:cNvSpPr>
            <a:spLocks noGrp="1"/>
          </p:cNvSpPr>
          <p:nvPr>
            <p:ph idx="1"/>
          </p:nvPr>
        </p:nvSpPr>
        <p:spPr>
          <a:xfrm>
            <a:off x="3789830" y="444319"/>
            <a:ext cx="5181600" cy="4114800"/>
          </a:xfrm>
        </p:spPr>
        <p:txBody>
          <a:bodyPr/>
          <a:lstStyle/>
          <a:p>
            <a:r>
              <a:rPr lang="en-US" sz="1400" dirty="0"/>
              <a:t>The ` (back tick) is optional in most cases.</a:t>
            </a:r>
          </a:p>
          <a:p>
            <a:r>
              <a:rPr lang="en-US" sz="1400" dirty="0"/>
              <a:t>You can look up the various column types.</a:t>
            </a:r>
          </a:p>
          <a:p>
            <a:pPr lvl="1"/>
            <a:r>
              <a:rPr lang="en-US" sz="1200" dirty="0"/>
              <a:t>INT is an integer.</a:t>
            </a:r>
          </a:p>
          <a:p>
            <a:pPr lvl="1"/>
            <a:r>
              <a:rPr lang="en-US" sz="1200" dirty="0"/>
              <a:t>VARCHAR(N) is a variable length string with maximum length 128.</a:t>
            </a:r>
          </a:p>
          <a:p>
            <a:r>
              <a:rPr lang="en-US" sz="1400" dirty="0"/>
              <a:t>DEFAULT CHARSET, ENGINE, COLLATE are MySQL</a:t>
            </a:r>
            <a:br>
              <a:rPr lang="en-US" sz="1400" dirty="0"/>
            </a:br>
            <a:r>
              <a:rPr lang="en-US" sz="1400" dirty="0"/>
              <a:t>specific and you can usually ignore.</a:t>
            </a:r>
          </a:p>
          <a:p>
            <a:r>
              <a:rPr lang="en-US" sz="1400" dirty="0"/>
              <a:t>NOT NULL is a Constraint. Constraints are core parts of SQL and we will cover in detail.</a:t>
            </a:r>
          </a:p>
          <a:p>
            <a:r>
              <a:rPr lang="en-US" sz="1400" dirty="0"/>
              <a:t>Keys/Constraints/Index</a:t>
            </a:r>
          </a:p>
          <a:p>
            <a:pPr lvl="1"/>
            <a:r>
              <a:rPr lang="en-US" sz="1200" dirty="0"/>
              <a:t>You can see PRIMARY KEY definition.</a:t>
            </a:r>
          </a:p>
          <a:p>
            <a:pPr lvl="1"/>
            <a:r>
              <a:rPr lang="en-US" sz="1200" dirty="0"/>
              <a:t>UNIQUE KEY is similar to Candidate Key. UNIQUE KEY and the columns NOT NULL is a Candidate Key.</a:t>
            </a:r>
          </a:p>
          <a:p>
            <a:pPr lvl="1"/>
            <a:r>
              <a:rPr lang="en-US" sz="1200" dirty="0"/>
              <a:t>Foreign key defines source columns and reference columns.</a:t>
            </a:r>
          </a:p>
          <a:p>
            <a:pPr lvl="1"/>
            <a:r>
              <a:rPr lang="en-US" sz="1200" dirty="0"/>
              <a:t>“Key” sometimes means “Index” and is just used for performance.</a:t>
            </a:r>
          </a:p>
          <a:p>
            <a:r>
              <a:rPr lang="en-US" sz="1400" dirty="0"/>
              <a:t>Some databases conflate the concepts of Key and Index.</a:t>
            </a:r>
            <a:br>
              <a:rPr lang="en-US" sz="1400" dirty="0"/>
            </a:br>
            <a:r>
              <a:rPr lang="en-US" sz="1400" dirty="0"/>
              <a:t>We will cover both keys and indexes in detail.</a:t>
            </a:r>
          </a:p>
        </p:txBody>
      </p:sp>
    </p:spTree>
    <p:extLst>
      <p:ext uri="{BB962C8B-B14F-4D97-AF65-F5344CB8AC3E}">
        <p14:creationId xmlns:p14="http://schemas.microsoft.com/office/powerpoint/2010/main" val="463206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980DD3B-0CF9-1142-870B-5C012CAB43AA}"/>
              </a:ext>
            </a:extLst>
          </p:cNvPr>
          <p:cNvSpPr>
            <a:spLocks noGrp="1"/>
          </p:cNvSpPr>
          <p:nvPr>
            <p:ph idx="1"/>
          </p:nvPr>
        </p:nvSpPr>
        <p:spPr>
          <a:xfrm>
            <a:off x="152400" y="3089424"/>
            <a:ext cx="8839200" cy="1539726"/>
          </a:xfrm>
        </p:spPr>
        <p:txBody>
          <a:bodyPr/>
          <a:lstStyle/>
          <a:p>
            <a:r>
              <a:rPr lang="en-US" sz="1800" dirty="0"/>
              <a:t>It is possible to draw a physical model in an ER Diagram tool and generate</a:t>
            </a:r>
            <a:br>
              <a:rPr lang="en-US" sz="1800" dirty="0"/>
            </a:br>
            <a:r>
              <a:rPr lang="en-US" sz="1800" dirty="0"/>
              <a:t>the CREATE TABLE statements.</a:t>
            </a:r>
          </a:p>
          <a:p>
            <a:pPr lvl="1"/>
            <a:r>
              <a:rPr lang="en-US" sz="1600" dirty="0"/>
              <a:t>I never to do.</a:t>
            </a:r>
          </a:p>
          <a:p>
            <a:pPr lvl="1"/>
            <a:r>
              <a:rPr lang="en-US" sz="1600" dirty="0"/>
              <a:t>I find it more trouble than it is worth.</a:t>
            </a:r>
          </a:p>
          <a:p>
            <a:r>
              <a:rPr lang="en-US" sz="1800" dirty="0"/>
              <a:t>I will </a:t>
            </a:r>
            <a:r>
              <a:rPr lang="en-US" sz="1800" i="1" dirty="0"/>
              <a:t>reverse engineer </a:t>
            </a:r>
            <a:r>
              <a:rPr lang="en-US" sz="1800" dirty="0"/>
              <a:t>an existing database to understand its schema.</a:t>
            </a:r>
          </a:p>
        </p:txBody>
      </p:sp>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Crow’s Foot Like Physical Diagram</a:t>
            </a:r>
          </a:p>
        </p:txBody>
      </p:sp>
      <p:pic>
        <p:nvPicPr>
          <p:cNvPr id="7" name="Picture 6">
            <a:extLst>
              <a:ext uri="{FF2B5EF4-FFF2-40B4-BE49-F238E27FC236}">
                <a16:creationId xmlns:a16="http://schemas.microsoft.com/office/drawing/2014/main" id="{CA7B6C51-E22C-324B-8698-3B35E461DF0C}"/>
              </a:ext>
            </a:extLst>
          </p:cNvPr>
          <p:cNvPicPr>
            <a:picLocks noChangeAspect="1"/>
          </p:cNvPicPr>
          <p:nvPr/>
        </p:nvPicPr>
        <p:blipFill>
          <a:blip r:embed="rId2"/>
          <a:stretch>
            <a:fillRect/>
          </a:stretch>
        </p:blipFill>
        <p:spPr>
          <a:xfrm>
            <a:off x="1371600" y="499593"/>
            <a:ext cx="5322570" cy="2534557"/>
          </a:xfrm>
          <a:prstGeom prst="rect">
            <a:avLst/>
          </a:prstGeom>
        </p:spPr>
      </p:pic>
    </p:spTree>
    <p:extLst>
      <p:ext uri="{BB962C8B-B14F-4D97-AF65-F5344CB8AC3E}">
        <p14:creationId xmlns:p14="http://schemas.microsoft.com/office/powerpoint/2010/main" val="503164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1F4B449-236A-EA44-820E-38A229AB7283}"/>
              </a:ext>
            </a:extLst>
          </p:cNvPr>
          <p:cNvSpPr>
            <a:spLocks noGrp="1"/>
          </p:cNvSpPr>
          <p:nvPr>
            <p:ph idx="1"/>
          </p:nvPr>
        </p:nvSpPr>
        <p:spPr/>
        <p:txBody>
          <a:bodyPr/>
          <a:lstStyle/>
          <a:p>
            <a:r>
              <a:rPr lang="en-US" sz="1800" dirty="0"/>
              <a:t>Student evaluation:</a:t>
            </a:r>
          </a:p>
          <a:p>
            <a:pPr lvl="1"/>
            <a:r>
              <a:rPr lang="en-US" sz="1600" dirty="0"/>
              <a:t>I pay a lot of attention to students’ evaluations and comments.</a:t>
            </a:r>
          </a:p>
          <a:p>
            <a:pPr lvl="1"/>
            <a:r>
              <a:rPr lang="en-US" sz="1600" dirty="0"/>
              <a:t>Fall 2020 evaluations:</a:t>
            </a:r>
          </a:p>
          <a:p>
            <a:pPr lvl="2"/>
            <a:r>
              <a:rPr lang="en-US" sz="1400" dirty="0"/>
              <a:t>Course overall quality was 3.49 (out of 5). My past average has consistently been over 4.1.</a:t>
            </a:r>
          </a:p>
          <a:p>
            <a:pPr lvl="2"/>
            <a:r>
              <a:rPr lang="en-US" sz="1400" dirty="0"/>
              <a:t>Instructor overall quality was 3.66. My past average has consistently been over 4.1.</a:t>
            </a:r>
          </a:p>
          <a:p>
            <a:pPr lvl="1"/>
            <a:r>
              <a:rPr lang="en-US" sz="1600" dirty="0"/>
              <a:t>Some recurring (negative) themes:</a:t>
            </a:r>
          </a:p>
          <a:p>
            <a:pPr lvl="2"/>
            <a:r>
              <a:rPr lang="en-US" sz="1400" dirty="0"/>
              <a:t>“This is the most disorganized course I've taken.”</a:t>
            </a:r>
          </a:p>
          <a:p>
            <a:pPr lvl="2"/>
            <a:r>
              <a:rPr lang="en-US" sz="1400" dirty="0"/>
              <a:t>HW assignments are vague and unclear.</a:t>
            </a:r>
          </a:p>
          <a:p>
            <a:pPr lvl="2"/>
            <a:r>
              <a:rPr lang="en-US" sz="1400" dirty="0"/>
              <a:t>Too much work.</a:t>
            </a:r>
          </a:p>
          <a:p>
            <a:r>
              <a:rPr lang="en-US" sz="1800" dirty="0"/>
              <a:t>We will try to make improvements this semester.</a:t>
            </a:r>
          </a:p>
          <a:p>
            <a:pPr lvl="1"/>
            <a:r>
              <a:rPr lang="en-US" sz="1600" dirty="0"/>
              <a:t>Much, much better adherence to a HW and exam cadence/schedule.</a:t>
            </a:r>
          </a:p>
          <a:p>
            <a:pPr lvl="1"/>
            <a:r>
              <a:rPr lang="en-US" sz="1600" dirty="0"/>
              <a:t>We will make the HW assignments definitions clearer, but not as clear as you want.</a:t>
            </a:r>
          </a:p>
          <a:p>
            <a:pPr lvl="1"/>
            <a:r>
              <a:rPr lang="en-US" sz="1600" dirty="0"/>
              <a:t>Relying very heavily on the head TAs for homework/exam definition, explanation, ... ...</a:t>
            </a:r>
          </a:p>
          <a:p>
            <a:pPr lvl="1"/>
            <a:r>
              <a:rPr lang="en-US" sz="1600" dirty="0"/>
              <a:t>Will have periodic checkpoint polls to get feedback and change suggestions.</a:t>
            </a:r>
          </a:p>
          <a:p>
            <a:pPr lvl="1"/>
            <a:endParaRPr lang="en-US" sz="1600" dirty="0"/>
          </a:p>
        </p:txBody>
      </p:sp>
      <p:sp>
        <p:nvSpPr>
          <p:cNvPr id="5" name="Title 4">
            <a:extLst>
              <a:ext uri="{FF2B5EF4-FFF2-40B4-BE49-F238E27FC236}">
                <a16:creationId xmlns:a16="http://schemas.microsoft.com/office/drawing/2014/main" id="{712F8E2B-2C6D-DC49-8DBC-0272D12081B1}"/>
              </a:ext>
            </a:extLst>
          </p:cNvPr>
          <p:cNvSpPr>
            <a:spLocks noGrp="1"/>
          </p:cNvSpPr>
          <p:nvPr>
            <p:ph type="title"/>
          </p:nvPr>
        </p:nvSpPr>
        <p:spPr/>
        <p:txBody>
          <a:bodyPr/>
          <a:lstStyle/>
          <a:p>
            <a:r>
              <a:rPr lang="en-US" dirty="0"/>
              <a:t>Observations from Last Semester</a:t>
            </a:r>
          </a:p>
        </p:txBody>
      </p:sp>
    </p:spTree>
    <p:extLst>
      <p:ext uri="{BB962C8B-B14F-4D97-AF65-F5344CB8AC3E}">
        <p14:creationId xmlns:p14="http://schemas.microsoft.com/office/powerpoint/2010/main" val="42823736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97A89-6895-724D-80A1-9FE5430EE9AE}"/>
              </a:ext>
            </a:extLst>
          </p:cNvPr>
          <p:cNvSpPr>
            <a:spLocks noGrp="1"/>
          </p:cNvSpPr>
          <p:nvPr>
            <p:ph idx="1"/>
          </p:nvPr>
        </p:nvSpPr>
        <p:spPr/>
        <p:txBody>
          <a:bodyPr/>
          <a:lstStyle/>
          <a:p>
            <a:r>
              <a:rPr lang="en-US" dirty="0"/>
              <a:t>Show some queries.</a:t>
            </a:r>
          </a:p>
        </p:txBody>
      </p:sp>
      <p:sp>
        <p:nvSpPr>
          <p:cNvPr id="3" name="Title 2">
            <a:extLst>
              <a:ext uri="{FF2B5EF4-FFF2-40B4-BE49-F238E27FC236}">
                <a16:creationId xmlns:a16="http://schemas.microsoft.com/office/drawing/2014/main" id="{8C1328C5-8BF0-0145-93CD-0FF06B78F6D4}"/>
              </a:ext>
            </a:extLst>
          </p:cNvPr>
          <p:cNvSpPr>
            <a:spLocks noGrp="1"/>
          </p:cNvSpPr>
          <p:nvPr>
            <p:ph type="title"/>
          </p:nvPr>
        </p:nvSpPr>
        <p:spPr/>
        <p:txBody>
          <a:bodyPr/>
          <a:lstStyle/>
          <a:p>
            <a:r>
              <a:rPr lang="en-US" dirty="0"/>
              <a:t>Switch to </a:t>
            </a:r>
            <a:r>
              <a:rPr lang="en-US" dirty="0" err="1"/>
              <a:t>Jupyter</a:t>
            </a:r>
            <a:r>
              <a:rPr lang="en-US" dirty="0"/>
              <a:t> Notebook and </a:t>
            </a:r>
            <a:r>
              <a:rPr lang="en-US" dirty="0" err="1"/>
              <a:t>DataGrip</a:t>
            </a:r>
            <a:endParaRPr lang="en-US" dirty="0"/>
          </a:p>
        </p:txBody>
      </p:sp>
    </p:spTree>
    <p:extLst>
      <p:ext uri="{BB962C8B-B14F-4D97-AF65-F5344CB8AC3E}">
        <p14:creationId xmlns:p14="http://schemas.microsoft.com/office/powerpoint/2010/main" val="2506871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019420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600" dirty="0"/>
              <a:t>35 years in computer science industry:</a:t>
            </a:r>
          </a:p>
          <a:p>
            <a:pPr lvl="1"/>
            <a:r>
              <a:rPr lang="en-US" sz="1400" dirty="0"/>
              <a:t>IBM Fellow</a:t>
            </a:r>
          </a:p>
          <a:p>
            <a:pPr lvl="1"/>
            <a:r>
              <a:rPr lang="en-US" sz="1400" dirty="0"/>
              <a:t>Microsoft Technical Fellow.</a:t>
            </a:r>
          </a:p>
          <a:p>
            <a:pPr lvl="1"/>
            <a:r>
              <a:rPr lang="en-US" sz="1400" dirty="0"/>
              <a:t>Chief Technology Officer, CA technologies.</a:t>
            </a:r>
          </a:p>
          <a:p>
            <a:pPr lvl="1"/>
            <a:r>
              <a:rPr lang="en-US" sz="1400" dirty="0"/>
              <a:t>Dell Senior Technical Fellow.</a:t>
            </a:r>
          </a:p>
          <a:p>
            <a:pPr lvl="1"/>
            <a:r>
              <a:rPr lang="en-US" sz="1400" dirty="0"/>
              <a:t>CTO, Co-Founder, </a:t>
            </a:r>
            <a:r>
              <a:rPr lang="en-US" sz="1400" dirty="0">
                <a:hlinkClick r:id="rId2"/>
              </a:rPr>
              <a:t>Seeka.tv</a:t>
            </a:r>
            <a:r>
              <a:rPr lang="en-US" sz="1400" dirty="0"/>
              <a:t>.</a:t>
            </a:r>
          </a:p>
          <a:p>
            <a:pPr lvl="1"/>
            <a:r>
              <a:rPr lang="en-US" sz="1400" dirty="0"/>
              <a:t>Ansys Fellow</a:t>
            </a:r>
          </a:p>
          <a:p>
            <a:r>
              <a:rPr lang="en-US" sz="1600" dirty="0"/>
              <a:t>Academic experience:</a:t>
            </a:r>
          </a:p>
          <a:p>
            <a:pPr lvl="1"/>
            <a:r>
              <a:rPr lang="en-US" sz="1400" dirty="0"/>
              <a:t>BA, MS, Ph.D., Computer Science, Columbia University.</a:t>
            </a:r>
          </a:p>
          <a:p>
            <a:pPr lvl="1"/>
            <a:r>
              <a:rPr lang="en-US" sz="1400" dirty="0"/>
              <a:t>Approx. 15 semesters as an Adjunct Professor.</a:t>
            </a:r>
          </a:p>
          <a:p>
            <a:pPr lvl="1"/>
            <a:r>
              <a:rPr lang="en-US" sz="1400" dirty="0"/>
              <a:t>Professor of Professional Practice in CS (2018)</a:t>
            </a:r>
          </a:p>
          <a:p>
            <a:pPr lvl="1"/>
            <a:r>
              <a:rPr lang="en-US" sz="1400" dirty="0"/>
              <a:t>Courses:</a:t>
            </a:r>
          </a:p>
          <a:p>
            <a:pPr lvl="2"/>
            <a:r>
              <a:rPr lang="en-US" sz="1200" dirty="0"/>
              <a:t>E1006: Intro. to Computing</a:t>
            </a:r>
          </a:p>
          <a:p>
            <a:pPr lvl="2"/>
            <a:r>
              <a:rPr lang="en-US" sz="1200" dirty="0"/>
              <a:t>W4111: Intro. to Databases</a:t>
            </a:r>
          </a:p>
          <a:p>
            <a:pPr lvl="2"/>
            <a:r>
              <a:rPr lang="en-US" sz="1200" dirty="0"/>
              <a:t>E6998, E6156: Advanced Topics in SW Engineering (Cloud Computing)</a:t>
            </a:r>
          </a:p>
          <a:p>
            <a:r>
              <a:rPr lang="en-US" sz="16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freshman (Ithaca College).</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Tree>
    <p:extLst>
      <p:ext uri="{BB962C8B-B14F-4D97-AF65-F5344CB8AC3E}">
        <p14:creationId xmlns:p14="http://schemas.microsoft.com/office/powerpoint/2010/main" val="763125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the Course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980663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202172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369096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2351455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mean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854224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Environment</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14032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002, Fall 2021</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TextBox 8">
            <a:extLst>
              <a:ext uri="{FF2B5EF4-FFF2-40B4-BE49-F238E27FC236}">
                <a16:creationId xmlns:a16="http://schemas.microsoft.com/office/drawing/2014/main" id="{3F5E77FE-7453-D64F-9BD1-E33668F0B2BA}"/>
              </a:ext>
            </a:extLst>
          </p:cNvPr>
          <p:cNvSpPr txBox="1">
            <a:spLocks noChangeArrowheads="1"/>
          </p:cNvSpPr>
          <p:nvPr/>
        </p:nvSpPr>
        <p:spPr bwMode="auto">
          <a:xfrm>
            <a:off x="35417" y="971550"/>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800" i="1" dirty="0">
                <a:solidFill>
                  <a:srgbClr val="FF0000"/>
                </a:solidFill>
              </a:rPr>
              <a:t>We will start in a couple of minutes</a:t>
            </a:r>
            <a:endParaRPr lang="en-US" altLang="en-US" sz="3200" i="1" dirty="0">
              <a:solidFill>
                <a:srgbClr val="FF0000"/>
              </a:solidFill>
            </a:endParaRPr>
          </a:p>
        </p:txBody>
      </p:sp>
    </p:spTree>
    <p:extLst>
      <p:ext uri="{BB962C8B-B14F-4D97-AF65-F5344CB8AC3E}">
        <p14:creationId xmlns:p14="http://schemas.microsoft.com/office/powerpoint/2010/main" val="2795126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https://www.db-book.com/db7/</a:t>
            </a:r>
            <a:endParaRPr lang="en-US" sz="1400" dirty="0"/>
          </a:p>
          <a:p>
            <a:pPr lvl="1">
              <a:spcBef>
                <a:spcPts val="0"/>
              </a:spcBef>
              <a:spcAft>
                <a:spcPts val="200"/>
              </a:spcAft>
            </a:pPr>
            <a:r>
              <a:rPr lang="en-US" sz="1400" dirty="0"/>
              <a:t>Textbooks are expensive. You can easily get through the course using website, lecture material, ... ...</a:t>
            </a:r>
            <a:br>
              <a:rPr lang="en-US" sz="1400" dirty="0"/>
            </a:br>
            <a:endParaRPr lang="en-US" sz="1400" dirty="0"/>
          </a:p>
          <a:p>
            <a:pPr>
              <a:spcBef>
                <a:spcPts val="0"/>
              </a:spcBef>
              <a:spcAft>
                <a:spcPts val="200"/>
              </a:spcAft>
            </a:pPr>
            <a:r>
              <a:rPr lang="en-US" sz="1600" dirty="0"/>
              <a:t>Signup for an AWS Account. We will start with creating an instance of Relational Data Service.</a:t>
            </a:r>
          </a:p>
          <a:p>
            <a:pPr lvl="1">
              <a:spcBef>
                <a:spcPts val="0"/>
              </a:spcBef>
              <a:spcAft>
                <a:spcPts val="200"/>
              </a:spcAft>
            </a:pPr>
            <a:r>
              <a:rPr lang="en-US" sz="1400" dirty="0"/>
              <a:t>There are instructions on the course website. </a:t>
            </a:r>
            <a:r>
              <a:rPr lang="en-US" sz="1400" dirty="0">
                <a:hlinkClick r:id="rId3"/>
              </a:rPr>
              <a:t>(Under HW0)</a:t>
            </a:r>
            <a:endParaRPr lang="en-US" sz="1400" dirty="0"/>
          </a:p>
          <a:p>
            <a:pPr lvl="1">
              <a:spcBef>
                <a:spcPts val="0"/>
              </a:spcBef>
              <a:spcAft>
                <a:spcPts val="200"/>
              </a:spcAft>
            </a:pPr>
            <a:r>
              <a:rPr lang="en-US" sz="1400" dirty="0"/>
              <a:t>Using cloud systems reduces complex SW setup on your personal machines.</a:t>
            </a:r>
            <a:br>
              <a:rPr lang="en-US" sz="1400" dirty="0"/>
            </a:br>
            <a:r>
              <a:rPr lang="en-US" sz="1400" dirty="0"/>
              <a:t>Having used cloud systems is a useful skill and looks good on resumes</a:t>
            </a:r>
            <a:br>
              <a:rPr lang="en-US" sz="1400" dirty="0"/>
            </a:br>
            <a:endParaRPr lang="en-US" sz="1400" dirty="0"/>
          </a:p>
          <a:p>
            <a:pPr>
              <a:spcBef>
                <a:spcPts val="0"/>
              </a:spcBef>
              <a:spcAft>
                <a:spcPts val="200"/>
              </a:spcAft>
            </a:pPr>
            <a:r>
              <a:rPr lang="en-US" sz="1600" dirty="0"/>
              <a:t>Install a new, most recent, isolated/single user instance of Anaconda environment.</a:t>
            </a:r>
          </a:p>
          <a:p>
            <a:pPr lvl="1">
              <a:spcBef>
                <a:spcPts val="0"/>
              </a:spcBef>
              <a:spcAft>
                <a:spcPts val="200"/>
              </a:spcAft>
            </a:pPr>
            <a:r>
              <a:rPr lang="en-US" sz="1400" dirty="0"/>
              <a:t>You must install the most </a:t>
            </a:r>
            <a:r>
              <a:rPr lang="en-US" sz="1400" dirty="0">
                <a:hlinkClick r:id="rId4"/>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br>
              <a:rPr lang="en-US" sz="1400" dirty="0"/>
            </a:br>
            <a:endParaRPr lang="en-US" sz="1400" dirty="0"/>
          </a:p>
          <a:p>
            <a:pPr>
              <a:spcBef>
                <a:spcPts val="0"/>
              </a:spcBef>
              <a:spcAft>
                <a:spcPts val="200"/>
              </a:spcAft>
            </a:pPr>
            <a:r>
              <a:rPr lang="en-US" sz="1600" dirty="0"/>
              <a:t>Development environments: Students. Are entitled to a free, annual </a:t>
            </a:r>
            <a:r>
              <a:rPr lang="en-US" sz="1600" dirty="0">
                <a:hlinkClick r:id="rId5"/>
              </a:rPr>
              <a:t>JetBrains professional license</a:t>
            </a:r>
            <a:r>
              <a:rPr lang="en-US" sz="1600" dirty="0"/>
              <a:t>.</a:t>
            </a:r>
          </a:p>
          <a:p>
            <a:pPr lvl="1">
              <a:spcBef>
                <a:spcPts val="0"/>
              </a:spcBef>
              <a:spcAft>
                <a:spcPts val="200"/>
              </a:spcAft>
            </a:pPr>
            <a:r>
              <a:rPr lang="en-US" sz="1400" dirty="0"/>
              <a:t>Students have had problems with MySQL Workbench. We will try </a:t>
            </a:r>
            <a:r>
              <a:rPr lang="en-US" sz="1400" dirty="0">
                <a:hlinkClick r:id="rId6"/>
              </a:rPr>
              <a:t>DataGrip</a:t>
            </a:r>
            <a:r>
              <a:rPr lang="en-US" sz="1400" dirty="0"/>
              <a:t>. Please install.</a:t>
            </a:r>
          </a:p>
          <a:p>
            <a:pPr lvl="1">
              <a:spcBef>
                <a:spcPts val="0"/>
              </a:spcBef>
              <a:spcAft>
                <a:spcPts val="200"/>
              </a:spcAft>
            </a:pPr>
            <a:r>
              <a:rPr lang="en-US" sz="1400" dirty="0"/>
              <a:t>Installing </a:t>
            </a:r>
            <a:r>
              <a:rPr lang="en-US" sz="1400" dirty="0">
                <a:hlinkClick r:id="rId7"/>
              </a:rPr>
              <a:t>PyCharm</a:t>
            </a:r>
            <a:r>
              <a:rPr lang="en-US" sz="1400" dirty="0"/>
              <a:t> is recommended for all and required for the programming track.</a:t>
            </a:r>
          </a:p>
          <a:p>
            <a:pPr lvl="1">
              <a:spcBef>
                <a:spcPts val="0"/>
              </a:spcBef>
              <a:spcAft>
                <a:spcPts val="200"/>
              </a:spcAft>
            </a:pPr>
            <a:endParaRPr lang="en-US" sz="1400" dirty="0"/>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
        <p:nvSpPr>
          <p:cNvPr id="2" name="Rounded Rectangle 1">
            <a:extLst>
              <a:ext uri="{FF2B5EF4-FFF2-40B4-BE49-F238E27FC236}">
                <a16:creationId xmlns:a16="http://schemas.microsoft.com/office/drawing/2014/main" id="{EE88CCDA-B394-D846-854F-CFBD03CD3B1C}"/>
              </a:ext>
            </a:extLst>
          </p:cNvPr>
          <p:cNvSpPr/>
          <p:nvPr/>
        </p:nvSpPr>
        <p:spPr>
          <a:xfrm>
            <a:off x="685800" y="971550"/>
            <a:ext cx="7772400" cy="3276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See HW 0 for environment.</a:t>
            </a:r>
          </a:p>
          <a:p>
            <a:pPr marL="285750" indent="-285750">
              <a:buFont typeface="Arial" panose="020B0604020202020204" pitchFamily="34" charset="0"/>
              <a:buChar char="•"/>
            </a:pPr>
            <a:r>
              <a:rPr lang="en-US" dirty="0"/>
              <a:t>See website for additional information on environment, resources, etc.</a:t>
            </a:r>
            <a:br>
              <a:rPr lang="en-US" dirty="0"/>
            </a:br>
            <a:r>
              <a:rPr lang="en-US" dirty="0"/>
              <a:t>(https://</a:t>
            </a:r>
            <a:r>
              <a:rPr lang="en-US" dirty="0" err="1"/>
              <a:t>donald</a:t>
            </a:r>
            <a:r>
              <a:rPr lang="en-US" dirty="0"/>
              <a:t>-f-</a:t>
            </a:r>
            <a:r>
              <a:rPr lang="en-US" dirty="0" err="1"/>
              <a:t>ferguson.github.io</a:t>
            </a:r>
            <a:r>
              <a:rPr lang="en-US" dirty="0"/>
              <a:t>/W4111S21/reference-</a:t>
            </a:r>
            <a:r>
              <a:rPr lang="en-US" dirty="0" err="1"/>
              <a:t>material.html</a:t>
            </a:r>
            <a:r>
              <a:rPr lang="en-US" dirty="0"/>
              <a:t>)</a:t>
            </a:r>
          </a:p>
        </p:txBody>
      </p:sp>
    </p:spTree>
    <p:extLst>
      <p:ext uri="{BB962C8B-B14F-4D97-AF65-F5344CB8AC3E}">
        <p14:creationId xmlns:p14="http://schemas.microsoft.com/office/powerpoint/2010/main" val="2412539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https://www.db-book.com/db7/</a:t>
            </a:r>
            <a:endParaRPr lang="en-US" sz="1400" dirty="0"/>
          </a:p>
          <a:p>
            <a:pPr lvl="1">
              <a:spcBef>
                <a:spcPts val="0"/>
              </a:spcBef>
              <a:spcAft>
                <a:spcPts val="200"/>
              </a:spcAft>
            </a:pPr>
            <a:r>
              <a:rPr lang="en-US" sz="1400" dirty="0"/>
              <a:t>Textbooks are expensive. You can easily get through the course using website, lecture material, ... ...</a:t>
            </a:r>
            <a:br>
              <a:rPr lang="en-US" sz="1400" dirty="0"/>
            </a:br>
            <a:endParaRPr lang="en-US" sz="1400" dirty="0"/>
          </a:p>
          <a:p>
            <a:pPr>
              <a:spcBef>
                <a:spcPts val="0"/>
              </a:spcBef>
              <a:spcAft>
                <a:spcPts val="200"/>
              </a:spcAft>
            </a:pPr>
            <a:r>
              <a:rPr lang="en-US" sz="1600" dirty="0"/>
              <a:t>Signup for an AWS Account. We will start with creating an instance of Relational Data Service.</a:t>
            </a:r>
          </a:p>
          <a:p>
            <a:pPr lvl="1">
              <a:spcBef>
                <a:spcPts val="0"/>
              </a:spcBef>
              <a:spcAft>
                <a:spcPts val="200"/>
              </a:spcAft>
            </a:pPr>
            <a:r>
              <a:rPr lang="en-US" sz="1400" dirty="0"/>
              <a:t>There are instructions on the course website. </a:t>
            </a:r>
            <a:r>
              <a:rPr lang="en-US" sz="1400" dirty="0">
                <a:hlinkClick r:id="rId3"/>
              </a:rPr>
              <a:t>(Under HW0)</a:t>
            </a:r>
            <a:endParaRPr lang="en-US" sz="1400" dirty="0"/>
          </a:p>
          <a:p>
            <a:pPr lvl="1">
              <a:spcBef>
                <a:spcPts val="0"/>
              </a:spcBef>
              <a:spcAft>
                <a:spcPts val="200"/>
              </a:spcAft>
            </a:pPr>
            <a:r>
              <a:rPr lang="en-US" sz="1400" dirty="0"/>
              <a:t>Using cloud systems reduces complex SW setup on your personal machines.</a:t>
            </a:r>
            <a:br>
              <a:rPr lang="en-US" sz="1400" dirty="0"/>
            </a:br>
            <a:r>
              <a:rPr lang="en-US" sz="1400" dirty="0"/>
              <a:t>Having used cloud systems is a useful skill and looks good on resumes</a:t>
            </a:r>
            <a:br>
              <a:rPr lang="en-US" sz="1400" dirty="0"/>
            </a:br>
            <a:endParaRPr lang="en-US" sz="1400" dirty="0"/>
          </a:p>
          <a:p>
            <a:pPr>
              <a:spcBef>
                <a:spcPts val="0"/>
              </a:spcBef>
              <a:spcAft>
                <a:spcPts val="200"/>
              </a:spcAft>
            </a:pPr>
            <a:r>
              <a:rPr lang="en-US" sz="1600" dirty="0"/>
              <a:t>Install a new, most recent, isolated/single user instance of Anaconda environment.</a:t>
            </a:r>
          </a:p>
          <a:p>
            <a:pPr lvl="1">
              <a:spcBef>
                <a:spcPts val="0"/>
              </a:spcBef>
              <a:spcAft>
                <a:spcPts val="200"/>
              </a:spcAft>
            </a:pPr>
            <a:r>
              <a:rPr lang="en-US" sz="1400" dirty="0"/>
              <a:t>You must install the most </a:t>
            </a:r>
            <a:r>
              <a:rPr lang="en-US" sz="1400" dirty="0">
                <a:hlinkClick r:id="rId4"/>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br>
              <a:rPr lang="en-US" sz="1400" dirty="0"/>
            </a:br>
            <a:endParaRPr lang="en-US" sz="1400" dirty="0"/>
          </a:p>
          <a:p>
            <a:pPr>
              <a:spcBef>
                <a:spcPts val="0"/>
              </a:spcBef>
              <a:spcAft>
                <a:spcPts val="200"/>
              </a:spcAft>
            </a:pPr>
            <a:r>
              <a:rPr lang="en-US" sz="1600" dirty="0"/>
              <a:t>Development environments: Students. Are entitled to a free, annual </a:t>
            </a:r>
            <a:r>
              <a:rPr lang="en-US" sz="1600" dirty="0">
                <a:hlinkClick r:id="rId5"/>
              </a:rPr>
              <a:t>JetBrains professional license</a:t>
            </a:r>
            <a:r>
              <a:rPr lang="en-US" sz="1600" dirty="0"/>
              <a:t>.</a:t>
            </a:r>
          </a:p>
          <a:p>
            <a:pPr lvl="1">
              <a:spcBef>
                <a:spcPts val="0"/>
              </a:spcBef>
              <a:spcAft>
                <a:spcPts val="200"/>
              </a:spcAft>
            </a:pPr>
            <a:r>
              <a:rPr lang="en-US" sz="1400" dirty="0"/>
              <a:t>Students have had problems with MySQL Workbench. We will try </a:t>
            </a:r>
            <a:r>
              <a:rPr lang="en-US" sz="1400" dirty="0">
                <a:hlinkClick r:id="rId6"/>
              </a:rPr>
              <a:t>DataGrip</a:t>
            </a:r>
            <a:r>
              <a:rPr lang="en-US" sz="1400" dirty="0"/>
              <a:t>. Please install.</a:t>
            </a:r>
          </a:p>
          <a:p>
            <a:pPr lvl="1">
              <a:spcBef>
                <a:spcPts val="0"/>
              </a:spcBef>
              <a:spcAft>
                <a:spcPts val="200"/>
              </a:spcAft>
            </a:pPr>
            <a:r>
              <a:rPr lang="en-US" sz="1400" dirty="0"/>
              <a:t>Installing </a:t>
            </a:r>
            <a:r>
              <a:rPr lang="en-US" sz="1400" dirty="0">
                <a:hlinkClick r:id="rId7"/>
              </a:rPr>
              <a:t>PyCharm</a:t>
            </a:r>
            <a:r>
              <a:rPr lang="en-US" sz="1400" dirty="0"/>
              <a:t> is recommended for all and required for the programming track.</a:t>
            </a:r>
          </a:p>
          <a:p>
            <a:pPr lvl="1">
              <a:spcBef>
                <a:spcPts val="0"/>
              </a:spcBef>
              <a:spcAft>
                <a:spcPts val="200"/>
              </a:spcAft>
            </a:pPr>
            <a:endParaRPr lang="en-US" sz="1400" dirty="0"/>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Tree>
    <p:extLst>
      <p:ext uri="{BB962C8B-B14F-4D97-AF65-F5344CB8AC3E}">
        <p14:creationId xmlns:p14="http://schemas.microsoft.com/office/powerpoint/2010/main" val="1859010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222463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41B52-9E31-A642-82DA-85E37D8CE408}"/>
              </a:ext>
            </a:extLst>
          </p:cNvPr>
          <p:cNvSpPr>
            <a:spLocks noGrp="1"/>
          </p:cNvSpPr>
          <p:nvPr>
            <p:ph idx="1"/>
          </p:nvPr>
        </p:nvSpPr>
        <p:spPr>
          <a:xfrm>
            <a:off x="152400" y="448880"/>
            <a:ext cx="8839200" cy="4180270"/>
          </a:xfrm>
        </p:spPr>
        <p:txBody>
          <a:bodyPr/>
          <a:lstStyle/>
          <a:p>
            <a:pPr>
              <a:spcBef>
                <a:spcPts val="0"/>
              </a:spcBef>
              <a:spcAft>
                <a:spcPts val="200"/>
              </a:spcAft>
            </a:pPr>
            <a:r>
              <a:rPr lang="en-US" sz="1800" dirty="0"/>
              <a:t>Point value of assignments and exams</a:t>
            </a:r>
          </a:p>
          <a:p>
            <a:pPr lvl="1">
              <a:spcBef>
                <a:spcPts val="0"/>
              </a:spcBef>
              <a:spcAft>
                <a:spcPts val="200"/>
              </a:spcAft>
            </a:pPr>
            <a:r>
              <a:rPr lang="en-US" sz="1600" dirty="0"/>
              <a:t>50%: Homework assignments:</a:t>
            </a:r>
          </a:p>
          <a:p>
            <a:pPr lvl="2">
              <a:spcBef>
                <a:spcPts val="0"/>
              </a:spcBef>
              <a:spcAft>
                <a:spcPts val="200"/>
              </a:spcAft>
            </a:pPr>
            <a:r>
              <a:rPr lang="en-US" sz="1400" dirty="0"/>
              <a:t>4 HWs, approximately one HW every two-three weeks. </a:t>
            </a:r>
          </a:p>
          <a:p>
            <a:pPr lvl="2">
              <a:spcBef>
                <a:spcPts val="0"/>
              </a:spcBef>
              <a:spcAft>
                <a:spcPts val="200"/>
              </a:spcAft>
            </a:pPr>
            <a:r>
              <a:rPr lang="en-US" sz="1400" dirty="0"/>
              <a:t>Each is worth either 10 or 15 points based on difficulty.</a:t>
            </a:r>
          </a:p>
          <a:p>
            <a:pPr lvl="1">
              <a:spcBef>
                <a:spcPts val="0"/>
              </a:spcBef>
              <a:spcAft>
                <a:spcPts val="200"/>
              </a:spcAft>
            </a:pPr>
            <a:r>
              <a:rPr lang="en-US" sz="1600" dirty="0"/>
              <a:t>Homework format:</a:t>
            </a:r>
          </a:p>
          <a:p>
            <a:pPr lvl="2">
              <a:spcBef>
                <a:spcPts val="0"/>
              </a:spcBef>
              <a:spcAft>
                <a:spcPts val="200"/>
              </a:spcAft>
            </a:pPr>
            <a:r>
              <a:rPr lang="en-US" sz="1400" dirty="0"/>
              <a:t>Common to all tracks:</a:t>
            </a:r>
          </a:p>
          <a:p>
            <a:pPr lvl="3">
              <a:spcBef>
                <a:spcPts val="0"/>
              </a:spcBef>
              <a:spcAft>
                <a:spcPts val="200"/>
              </a:spcAft>
            </a:pPr>
            <a:r>
              <a:rPr lang="en-US" sz="1200" dirty="0"/>
              <a:t>Questions requiring written answers and diagrams.</a:t>
            </a:r>
          </a:p>
          <a:p>
            <a:pPr lvl="3">
              <a:spcBef>
                <a:spcPts val="0"/>
              </a:spcBef>
              <a:spcAft>
                <a:spcPts val="200"/>
              </a:spcAft>
            </a:pPr>
            <a:r>
              <a:rPr lang="en-US" sz="1200" dirty="0"/>
              <a:t>Implement/execute/test of various database operations required to solve a use case/question.</a:t>
            </a:r>
          </a:p>
          <a:p>
            <a:pPr lvl="3">
              <a:spcBef>
                <a:spcPts val="0"/>
              </a:spcBef>
              <a:spcAft>
                <a:spcPts val="200"/>
              </a:spcAft>
            </a:pPr>
            <a:r>
              <a:rPr lang="en-US" sz="1200" dirty="0"/>
              <a:t>Format will be an </a:t>
            </a:r>
            <a:r>
              <a:rPr lang="en-US" sz="1200" dirty="0" err="1"/>
              <a:t>iPython</a:t>
            </a:r>
            <a:r>
              <a:rPr lang="en-US" sz="1200" dirty="0"/>
              <a:t>/</a:t>
            </a:r>
            <a:r>
              <a:rPr lang="en-US" sz="1200" dirty="0" err="1"/>
              <a:t>Jupyter</a:t>
            </a:r>
            <a:r>
              <a:rPr lang="en-US" sz="1200" dirty="0"/>
              <a:t> Notebook.</a:t>
            </a:r>
          </a:p>
          <a:p>
            <a:pPr lvl="2">
              <a:spcBef>
                <a:spcPts val="0"/>
              </a:spcBef>
              <a:spcAft>
                <a:spcPts val="200"/>
              </a:spcAft>
            </a:pPr>
            <a:r>
              <a:rPr lang="en-US" sz="1400" dirty="0"/>
              <a:t>Track specific: Incremental development of a project:</a:t>
            </a:r>
          </a:p>
          <a:p>
            <a:pPr lvl="3">
              <a:spcBef>
                <a:spcPts val="0"/>
              </a:spcBef>
              <a:spcAft>
                <a:spcPts val="200"/>
              </a:spcAft>
            </a:pPr>
            <a:r>
              <a:rPr lang="en-US" sz="1200" dirty="0"/>
              <a:t>Programming track – web application.</a:t>
            </a:r>
          </a:p>
          <a:p>
            <a:pPr lvl="3">
              <a:spcBef>
                <a:spcPts val="0"/>
              </a:spcBef>
              <a:spcAft>
                <a:spcPts val="200"/>
              </a:spcAft>
            </a:pPr>
            <a:r>
              <a:rPr lang="en-US" sz="1200" dirty="0"/>
              <a:t>Non-programming track – data analysis/visualization.</a:t>
            </a:r>
          </a:p>
          <a:p>
            <a:pPr>
              <a:spcBef>
                <a:spcPts val="0"/>
              </a:spcBef>
              <a:spcAft>
                <a:spcPts val="200"/>
              </a:spcAft>
            </a:pPr>
            <a:r>
              <a:rPr lang="en-US" sz="1800" dirty="0"/>
              <a:t>Exams: Take home, the same for all tracks.</a:t>
            </a:r>
          </a:p>
          <a:p>
            <a:pPr lvl="1">
              <a:spcBef>
                <a:spcPts val="0"/>
              </a:spcBef>
              <a:spcAft>
                <a:spcPts val="200"/>
              </a:spcAft>
            </a:pPr>
            <a:r>
              <a:rPr lang="en-US" sz="1600" dirty="0"/>
              <a:t>20% of grade is midterm exam score.</a:t>
            </a:r>
          </a:p>
          <a:p>
            <a:pPr lvl="1">
              <a:spcBef>
                <a:spcPts val="0"/>
              </a:spcBef>
              <a:spcAft>
                <a:spcPts val="200"/>
              </a:spcAft>
            </a:pPr>
            <a:r>
              <a:rPr lang="en-US" sz="1600" dirty="0"/>
              <a:t>30% is final exam score.</a:t>
            </a:r>
          </a:p>
          <a:p>
            <a:pPr>
              <a:spcBef>
                <a:spcPts val="0"/>
              </a:spcBef>
              <a:spcAft>
                <a:spcPts val="200"/>
              </a:spcAft>
            </a:pPr>
            <a:r>
              <a:rPr lang="en-US" sz="1800" dirty="0"/>
              <a:t>97-100 points is </a:t>
            </a:r>
            <a:r>
              <a:rPr lang="en-US" sz="1800" b="1" dirty="0"/>
              <a:t>an A.</a:t>
            </a:r>
            <a:r>
              <a:rPr lang="en-US" sz="1800" dirty="0"/>
              <a:t> There are opportunities to get extra-credit.</a:t>
            </a:r>
          </a:p>
          <a:p>
            <a:pPr>
              <a:spcBef>
                <a:spcPts val="0"/>
              </a:spcBef>
              <a:spcAft>
                <a:spcPts val="200"/>
              </a:spcAft>
            </a:pPr>
            <a:endParaRPr lang="en-US" sz="1800" dirty="0"/>
          </a:p>
        </p:txBody>
      </p:sp>
      <p:sp>
        <p:nvSpPr>
          <p:cNvPr id="3" name="Title 2">
            <a:extLst>
              <a:ext uri="{FF2B5EF4-FFF2-40B4-BE49-F238E27FC236}">
                <a16:creationId xmlns:a16="http://schemas.microsoft.com/office/drawing/2014/main" id="{DD3CE5AB-2AC7-924A-9DBC-FEF8214717F3}"/>
              </a:ext>
            </a:extLst>
          </p:cNvPr>
          <p:cNvSpPr>
            <a:spLocks noGrp="1"/>
          </p:cNvSpPr>
          <p:nvPr>
            <p:ph type="title"/>
          </p:nvPr>
        </p:nvSpPr>
        <p:spPr/>
        <p:txBody>
          <a:bodyPr/>
          <a:lstStyle/>
          <a:p>
            <a:r>
              <a:rPr lang="en-US" dirty="0"/>
              <a:t>Assignments, Exams, Grading</a:t>
            </a:r>
          </a:p>
        </p:txBody>
      </p:sp>
      <p:sp>
        <p:nvSpPr>
          <p:cNvPr id="4" name="TextBox 3">
            <a:extLst>
              <a:ext uri="{FF2B5EF4-FFF2-40B4-BE49-F238E27FC236}">
                <a16:creationId xmlns:a16="http://schemas.microsoft.com/office/drawing/2014/main" id="{EADF23C3-EDB5-2A4A-AABD-2E968C3FF612}"/>
              </a:ext>
            </a:extLst>
          </p:cNvPr>
          <p:cNvSpPr txBox="1"/>
          <p:nvPr/>
        </p:nvSpPr>
        <p:spPr>
          <a:xfrm>
            <a:off x="6064090" y="2571750"/>
            <a:ext cx="2902526" cy="738664"/>
          </a:xfrm>
          <a:prstGeom prst="rect">
            <a:avLst/>
          </a:prstGeom>
          <a:noFill/>
        </p:spPr>
        <p:txBody>
          <a:bodyPr wrap="none" rtlCol="0">
            <a:spAutoFit/>
          </a:bodyPr>
          <a:lstStyle/>
          <a:p>
            <a:r>
              <a:rPr lang="en-US" sz="1400" dirty="0"/>
              <a:t>All tracks will learn core concepts</a:t>
            </a:r>
            <a:br>
              <a:rPr lang="en-US" sz="1400" dirty="0"/>
            </a:br>
            <a:r>
              <a:rPr lang="en-US" sz="1400" dirty="0"/>
              <a:t>and get experience with other tracks’</a:t>
            </a:r>
            <a:br>
              <a:rPr lang="en-US" sz="1400" dirty="0"/>
            </a:br>
            <a:r>
              <a:rPr lang="en-US" sz="1400" dirty="0"/>
              <a:t>focus topics.</a:t>
            </a:r>
          </a:p>
        </p:txBody>
      </p:sp>
    </p:spTree>
    <p:extLst>
      <p:ext uri="{BB962C8B-B14F-4D97-AF65-F5344CB8AC3E}">
        <p14:creationId xmlns:p14="http://schemas.microsoft.com/office/powerpoint/2010/main" val="2224556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pPr>
            <a:r>
              <a:rPr lang="en-US" sz="1400" dirty="0"/>
              <a:t>From the department's new guidance for the course:</a:t>
            </a:r>
          </a:p>
          <a:p>
            <a:pPr lvl="1">
              <a:spcBef>
                <a:spcPts val="0"/>
              </a:spcBef>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pPr>
            <a:r>
              <a:rPr lang="en-US" sz="1400" dirty="0"/>
              <a:t>What does not constitute programming?</a:t>
            </a:r>
          </a:p>
          <a:p>
            <a:pPr lvl="1">
              <a:spcBef>
                <a:spcPts val="0"/>
              </a:spcBef>
            </a:pPr>
            <a:r>
              <a:rPr lang="en-US" sz="1100" dirty="0"/>
              <a:t>Writing queries for a relational, graph, document, or other data management system does not constitute programming and can be expected of all students.</a:t>
            </a:r>
          </a:p>
          <a:p>
            <a:pPr>
              <a:spcBef>
                <a:spcPts val="0"/>
              </a:spcBef>
            </a:pPr>
            <a:r>
              <a:rPr lang="en-US" sz="1400" dirty="0"/>
              <a:t>What constitutes programming?</a:t>
            </a:r>
          </a:p>
          <a:p>
            <a:pPr lvl="1">
              <a:spcBef>
                <a:spcPts val="0"/>
              </a:spcBef>
            </a:pPr>
            <a:r>
              <a:rPr lang="en-US" sz="1100" dirty="0"/>
              <a:t>Reading more than a handful (1-5) lines of code, </a:t>
            </a:r>
            <a:r>
              <a:rPr lang="en-US" sz="1400" dirty="0"/>
              <a:t>Writing Python code that is not directly required to write a query."</a:t>
            </a:r>
          </a:p>
          <a:p>
            <a:pPr>
              <a:spcBef>
                <a:spcPts val="0"/>
              </a:spcBef>
            </a:pPr>
            <a:r>
              <a:rPr lang="en-US" sz="1400" dirty="0"/>
              <a:t>Why I previous only did a programming track:</a:t>
            </a:r>
          </a:p>
          <a:p>
            <a:pPr lvl="1">
              <a:spcBef>
                <a:spcPts val="0"/>
              </a:spcBef>
            </a:pPr>
            <a:r>
              <a:rPr lang="en-US" sz="1100" dirty="0"/>
              <a:t>Any non-trivial use of data and databases in any field requires programming. This is not Star Trek. You cannot shout, "Computer! Analyze ..."</a:t>
            </a:r>
          </a:p>
          <a:p>
            <a:pPr lvl="1">
              <a:spcBef>
                <a:spcPts val="0"/>
              </a:spcBef>
            </a:pPr>
            <a:r>
              <a:rPr lang="en-US" sz="1100" dirty="0"/>
              <a:t>You might think, "But, I do not want to program. I want to go into financial services, private equity, medicine, ... I can just use tools like Pandas or Tableau. You will do some programming for complex scenarios. Get over it.</a:t>
            </a:r>
          </a:p>
          <a:p>
            <a:pPr>
              <a:spcBef>
                <a:spcPts val="0"/>
              </a:spcBef>
            </a:pPr>
            <a:r>
              <a:rPr lang="en-US" sz="1600" dirty="0"/>
              <a:t>Tracks: Programming and non-programming.</a:t>
            </a:r>
          </a:p>
          <a:p>
            <a:pPr lvl="1">
              <a:spcBef>
                <a:spcPts val="0"/>
              </a:spcBef>
            </a:pPr>
            <a:r>
              <a:rPr lang="en-US" sz="1100" dirty="0"/>
              <a:t>There is a common core that involves understanding concepts, modeling data, using databases, etc.</a:t>
            </a:r>
          </a:p>
          <a:p>
            <a:pPr lvl="1">
              <a:spcBef>
                <a:spcPts val="0"/>
              </a:spcBef>
            </a:pPr>
            <a:r>
              <a:rPr lang="en-US" sz="1100" dirty="0"/>
              <a:t>Exams are the same for both tracks. Mix of written questions and practical exercises. Completely take home with several days to complete.</a:t>
            </a:r>
          </a:p>
          <a:p>
            <a:pPr lvl="1">
              <a:spcBef>
                <a:spcPts val="0"/>
              </a:spcBef>
            </a:pPr>
            <a:r>
              <a:rPr lang="en-US" sz="1100" dirty="0"/>
              <a:t>Homework assignments: There is a common core on all assignments for both tracks. Additionally,</a:t>
            </a:r>
          </a:p>
          <a:p>
            <a:pPr lvl="2">
              <a:spcBef>
                <a:spcPts val="0"/>
              </a:spcBef>
            </a:pPr>
            <a:r>
              <a:rPr lang="en-US" sz="1000" dirty="0"/>
              <a:t>Programming track will incrementally build a database centric, cloud-based web application.</a:t>
            </a:r>
          </a:p>
          <a:p>
            <a:pPr lvl="2">
              <a:spcBef>
                <a:spcPts val="0"/>
              </a:spcBef>
            </a:pPr>
            <a:r>
              <a:rPr lang="en-US" sz="1000" dirty="0"/>
              <a:t>Non-programming track will do a more complex, database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538110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20381-CC9F-0C4B-A08E-CC43509DFC38}"/>
              </a:ext>
            </a:extLst>
          </p:cNvPr>
          <p:cNvSpPr>
            <a:spLocks noGrp="1"/>
          </p:cNvSpPr>
          <p:nvPr>
            <p:ph idx="1"/>
          </p:nvPr>
        </p:nvSpPr>
        <p:spPr>
          <a:xfrm>
            <a:off x="152400" y="514350"/>
            <a:ext cx="8839200" cy="4114800"/>
          </a:xfrm>
        </p:spPr>
        <p:txBody>
          <a:bodyPr/>
          <a:lstStyle/>
          <a:p>
            <a:r>
              <a:rPr lang="en-US" sz="1200" dirty="0"/>
              <a:t>My homework assignments are:</a:t>
            </a:r>
          </a:p>
          <a:p>
            <a:pPr lvl="1"/>
            <a:r>
              <a:rPr lang="en-US" sz="1100" dirty="0"/>
              <a:t>Open ended.</a:t>
            </a:r>
          </a:p>
          <a:p>
            <a:pPr lvl="1"/>
            <a:r>
              <a:rPr lang="en-US" sz="1100" dirty="0"/>
              <a:t>Vaguely specified.</a:t>
            </a:r>
            <a:br>
              <a:rPr lang="en-US" sz="1100" dirty="0"/>
            </a:br>
            <a:endParaRPr lang="en-US" sz="1100" dirty="0"/>
          </a:p>
          <a:p>
            <a:r>
              <a:rPr lang="en-US" sz="1200" dirty="0"/>
              <a:t>You will complain. I will listen sympathetically.</a:t>
            </a:r>
          </a:p>
          <a:p>
            <a:pPr lvl="1"/>
            <a:r>
              <a:rPr lang="en-US" sz="1100" dirty="0"/>
              <a:t>You will savage me on the instructor reviews and CULPA.</a:t>
            </a:r>
          </a:p>
          <a:p>
            <a:pPr lvl="1"/>
            <a:r>
              <a:rPr lang="en-US" sz="1100" dirty="0"/>
              <a:t>My professional colleagues and</a:t>
            </a:r>
            <a:br>
              <a:rPr lang="en-US" sz="1100" dirty="0"/>
            </a:br>
            <a:r>
              <a:rPr lang="en-US" sz="1100" dirty="0"/>
              <a:t>I will laugh at you behind your back.</a:t>
            </a:r>
            <a:br>
              <a:rPr lang="en-US" sz="1100" dirty="0"/>
            </a:br>
            <a:endParaRPr lang="en-US" sz="1100" dirty="0"/>
          </a:p>
          <a:p>
            <a:r>
              <a:rPr lang="en-US" sz="1200" dirty="0"/>
              <a:t>Management, clients, partners, etc.</a:t>
            </a:r>
          </a:p>
          <a:p>
            <a:pPr lvl="1"/>
            <a:r>
              <a:rPr lang="en-US" sz="1100" dirty="0"/>
              <a:t>Do not understand technology</a:t>
            </a:r>
            <a:br>
              <a:rPr lang="en-US" sz="1100" dirty="0"/>
            </a:br>
            <a:r>
              <a:rPr lang="en-US" sz="1100" dirty="0"/>
              <a:t>as well as we do.</a:t>
            </a:r>
          </a:p>
          <a:p>
            <a:pPr lvl="1"/>
            <a:r>
              <a:rPr lang="en-US" sz="1100" dirty="0"/>
              <a:t>You will get requirements like,</a:t>
            </a:r>
            <a:br>
              <a:rPr lang="en-US" sz="1100" dirty="0"/>
            </a:br>
            <a:r>
              <a:rPr lang="en-US" sz="1100" dirty="0"/>
              <a:t>“I want it colored mauve because</a:t>
            </a:r>
            <a:br>
              <a:rPr lang="en-US" sz="1100" dirty="0"/>
            </a:br>
            <a:r>
              <a:rPr lang="en-US" sz="1100" dirty="0"/>
              <a:t>that has more RAM.”</a:t>
            </a:r>
            <a:br>
              <a:rPr lang="en-US" sz="1100" dirty="0"/>
            </a:br>
            <a:endParaRPr lang="en-US" sz="1100" dirty="0"/>
          </a:p>
          <a:p>
            <a:r>
              <a:rPr lang="en-US" sz="1200" dirty="0"/>
              <a:t>Converting vague requests into a useful,</a:t>
            </a:r>
            <a:br>
              <a:rPr lang="en-US" sz="1200" dirty="0"/>
            </a:br>
            <a:r>
              <a:rPr lang="en-US" sz="1200" dirty="0"/>
              <a:t>meaningful project that we can implement is what we</a:t>
            </a:r>
            <a:br>
              <a:rPr lang="en-US" sz="1200" dirty="0"/>
            </a:br>
            <a:r>
              <a:rPr lang="en-US" sz="1200" dirty="0"/>
              <a:t>do. Get over it.</a:t>
            </a:r>
          </a:p>
          <a:p>
            <a:endParaRPr lang="en-US" sz="1200" dirty="0"/>
          </a:p>
          <a:p>
            <a:r>
              <a:rPr lang="en-US" sz="1200" dirty="0">
                <a:solidFill>
                  <a:srgbClr val="FF0000"/>
                </a:solidFill>
              </a:rPr>
              <a:t>BUT, I WILL SIGNIFICANTLY IMPROVE CLARITY AND DETAILS.</a:t>
            </a:r>
          </a:p>
        </p:txBody>
      </p:sp>
      <p:sp>
        <p:nvSpPr>
          <p:cNvPr id="4" name="Title 3">
            <a:extLst>
              <a:ext uri="{FF2B5EF4-FFF2-40B4-BE49-F238E27FC236}">
                <a16:creationId xmlns:a16="http://schemas.microsoft.com/office/drawing/2014/main" id="{F44F3759-9710-8B4A-88AD-8B69841DF2FD}"/>
              </a:ext>
            </a:extLst>
          </p:cNvPr>
          <p:cNvSpPr>
            <a:spLocks noGrp="1"/>
          </p:cNvSpPr>
          <p:nvPr>
            <p:ph type="title"/>
          </p:nvPr>
        </p:nvSpPr>
        <p:spPr/>
        <p:txBody>
          <a:bodyPr/>
          <a:lstStyle/>
          <a:p>
            <a:r>
              <a:rPr lang="en-US" dirty="0"/>
              <a:t>Homework Assignments</a:t>
            </a:r>
          </a:p>
        </p:txBody>
      </p:sp>
      <p:pic>
        <p:nvPicPr>
          <p:cNvPr id="6" name="Picture 5">
            <a:extLst>
              <a:ext uri="{FF2B5EF4-FFF2-40B4-BE49-F238E27FC236}">
                <a16:creationId xmlns:a16="http://schemas.microsoft.com/office/drawing/2014/main" id="{393825E2-3551-2E4C-9F56-2BB1265B7BE6}"/>
              </a:ext>
            </a:extLst>
          </p:cNvPr>
          <p:cNvPicPr>
            <a:picLocks noChangeAspect="1"/>
          </p:cNvPicPr>
          <p:nvPr/>
        </p:nvPicPr>
        <p:blipFill>
          <a:blip r:embed="rId2"/>
          <a:stretch>
            <a:fillRect/>
          </a:stretch>
        </p:blipFill>
        <p:spPr>
          <a:xfrm>
            <a:off x="5334000" y="1780027"/>
            <a:ext cx="3429000" cy="2847245"/>
          </a:xfrm>
          <a:prstGeom prst="rect">
            <a:avLst/>
          </a:prstGeom>
        </p:spPr>
      </p:pic>
      <p:pic>
        <p:nvPicPr>
          <p:cNvPr id="2" name="Picture 1">
            <a:extLst>
              <a:ext uri="{FF2B5EF4-FFF2-40B4-BE49-F238E27FC236}">
                <a16:creationId xmlns:a16="http://schemas.microsoft.com/office/drawing/2014/main" id="{CAAC7BB9-FD9E-734E-9B05-C1DF2F5728C5}"/>
              </a:ext>
            </a:extLst>
          </p:cNvPr>
          <p:cNvPicPr>
            <a:picLocks noChangeAspect="1"/>
          </p:cNvPicPr>
          <p:nvPr/>
        </p:nvPicPr>
        <p:blipFill>
          <a:blip r:embed="rId3"/>
          <a:stretch>
            <a:fillRect/>
          </a:stretch>
        </p:blipFill>
        <p:spPr>
          <a:xfrm>
            <a:off x="4505884" y="222720"/>
            <a:ext cx="4531438" cy="1388566"/>
          </a:xfrm>
          <a:prstGeom prst="rect">
            <a:avLst/>
          </a:prstGeom>
        </p:spPr>
      </p:pic>
    </p:spTree>
    <p:extLst>
      <p:ext uri="{BB962C8B-B14F-4D97-AF65-F5344CB8AC3E}">
        <p14:creationId xmlns:p14="http://schemas.microsoft.com/office/powerpoint/2010/main" val="1537385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 and Projects</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464529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781667-87FC-0D48-960A-59BD875DA76F}"/>
              </a:ext>
            </a:extLst>
          </p:cNvPr>
          <p:cNvSpPr>
            <a:spLocks noGrp="1"/>
          </p:cNvSpPr>
          <p:nvPr>
            <p:ph type="title"/>
          </p:nvPr>
        </p:nvSpPr>
        <p:spPr/>
        <p:txBody>
          <a:bodyPr/>
          <a:lstStyle/>
          <a:p>
            <a:r>
              <a:rPr lang="en-US" dirty="0"/>
              <a:t>Downloadable IMDB Data</a:t>
            </a:r>
          </a:p>
        </p:txBody>
      </p:sp>
      <p:pic>
        <p:nvPicPr>
          <p:cNvPr id="5" name="Picture 4">
            <a:extLst>
              <a:ext uri="{FF2B5EF4-FFF2-40B4-BE49-F238E27FC236}">
                <a16:creationId xmlns:a16="http://schemas.microsoft.com/office/drawing/2014/main" id="{934FDF2D-C3FE-9E4D-B9A6-19AB8E0DF612}"/>
              </a:ext>
            </a:extLst>
          </p:cNvPr>
          <p:cNvPicPr>
            <a:picLocks noChangeAspect="1"/>
          </p:cNvPicPr>
          <p:nvPr/>
        </p:nvPicPr>
        <p:blipFill>
          <a:blip r:embed="rId2"/>
          <a:stretch>
            <a:fillRect/>
          </a:stretch>
        </p:blipFill>
        <p:spPr>
          <a:xfrm>
            <a:off x="172570" y="584200"/>
            <a:ext cx="4521200" cy="3975100"/>
          </a:xfrm>
          <a:prstGeom prst="rect">
            <a:avLst/>
          </a:prstGeom>
        </p:spPr>
      </p:pic>
      <p:pic>
        <p:nvPicPr>
          <p:cNvPr id="6" name="Picture 5">
            <a:extLst>
              <a:ext uri="{FF2B5EF4-FFF2-40B4-BE49-F238E27FC236}">
                <a16:creationId xmlns:a16="http://schemas.microsoft.com/office/drawing/2014/main" id="{4084B366-0F59-474B-B9CE-2CCB4D227C07}"/>
              </a:ext>
            </a:extLst>
          </p:cNvPr>
          <p:cNvPicPr>
            <a:picLocks noChangeAspect="1"/>
          </p:cNvPicPr>
          <p:nvPr/>
        </p:nvPicPr>
        <p:blipFill>
          <a:blip r:embed="rId3"/>
          <a:stretch>
            <a:fillRect/>
          </a:stretch>
        </p:blipFill>
        <p:spPr>
          <a:xfrm>
            <a:off x="4707959" y="584200"/>
            <a:ext cx="4203700" cy="3276600"/>
          </a:xfrm>
          <a:prstGeom prst="rect">
            <a:avLst/>
          </a:prstGeom>
        </p:spPr>
      </p:pic>
      <p:sp>
        <p:nvSpPr>
          <p:cNvPr id="7" name="Rectangle 6">
            <a:extLst>
              <a:ext uri="{FF2B5EF4-FFF2-40B4-BE49-F238E27FC236}">
                <a16:creationId xmlns:a16="http://schemas.microsoft.com/office/drawing/2014/main" id="{08B59AF7-F969-4F48-A746-AD571589ABE9}"/>
              </a:ext>
            </a:extLst>
          </p:cNvPr>
          <p:cNvSpPr/>
          <p:nvPr/>
        </p:nvSpPr>
        <p:spPr>
          <a:xfrm>
            <a:off x="4800600" y="4000681"/>
            <a:ext cx="3489994" cy="369332"/>
          </a:xfrm>
          <a:prstGeom prst="rect">
            <a:avLst/>
          </a:prstGeom>
        </p:spPr>
        <p:txBody>
          <a:bodyPr wrap="none">
            <a:spAutoFit/>
          </a:bodyPr>
          <a:lstStyle/>
          <a:p>
            <a:r>
              <a:rPr lang="en-US" dirty="0"/>
              <a:t>https://</a:t>
            </a:r>
            <a:r>
              <a:rPr lang="en-US" dirty="0" err="1"/>
              <a:t>www.imdb.com</a:t>
            </a:r>
            <a:r>
              <a:rPr lang="en-US" dirty="0"/>
              <a:t>/interfaces/</a:t>
            </a:r>
          </a:p>
        </p:txBody>
      </p:sp>
    </p:spTree>
    <p:extLst>
      <p:ext uri="{BB962C8B-B14F-4D97-AF65-F5344CB8AC3E}">
        <p14:creationId xmlns:p14="http://schemas.microsoft.com/office/powerpoint/2010/main" val="2989040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085E22-675F-524F-9123-2C69D04660DB}"/>
              </a:ext>
            </a:extLst>
          </p:cNvPr>
          <p:cNvSpPr>
            <a:spLocks noGrp="1"/>
          </p:cNvSpPr>
          <p:nvPr>
            <p:ph type="title"/>
          </p:nvPr>
        </p:nvSpPr>
        <p:spPr/>
        <p:txBody>
          <a:bodyPr/>
          <a:lstStyle/>
          <a:p>
            <a:r>
              <a:rPr lang="en-US" dirty="0"/>
              <a:t>Target Application/Project(s)</a:t>
            </a:r>
          </a:p>
        </p:txBody>
      </p:sp>
      <p:pic>
        <p:nvPicPr>
          <p:cNvPr id="4" name="Picture 3">
            <a:extLst>
              <a:ext uri="{FF2B5EF4-FFF2-40B4-BE49-F238E27FC236}">
                <a16:creationId xmlns:a16="http://schemas.microsoft.com/office/drawing/2014/main" id="{DE66034E-D2C8-2645-B1E5-4211E8A909F7}"/>
              </a:ext>
            </a:extLst>
          </p:cNvPr>
          <p:cNvPicPr>
            <a:picLocks noChangeAspect="1"/>
          </p:cNvPicPr>
          <p:nvPr/>
        </p:nvPicPr>
        <p:blipFill>
          <a:blip r:embed="rId2"/>
          <a:stretch>
            <a:fillRect/>
          </a:stretch>
        </p:blipFill>
        <p:spPr>
          <a:xfrm>
            <a:off x="8224473" y="3556596"/>
            <a:ext cx="621133" cy="414294"/>
          </a:xfrm>
          <a:prstGeom prst="rect">
            <a:avLst/>
          </a:prstGeom>
        </p:spPr>
      </p:pic>
      <p:sp>
        <p:nvSpPr>
          <p:cNvPr id="5" name="Can 4">
            <a:extLst>
              <a:ext uri="{FF2B5EF4-FFF2-40B4-BE49-F238E27FC236}">
                <a16:creationId xmlns:a16="http://schemas.microsoft.com/office/drawing/2014/main" id="{3B2279CA-3448-AB4A-BC51-27EA33B8043F}"/>
              </a:ext>
            </a:extLst>
          </p:cNvPr>
          <p:cNvSpPr/>
          <p:nvPr/>
        </p:nvSpPr>
        <p:spPr>
          <a:xfrm>
            <a:off x="8180234" y="3422828"/>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905CE1E-76DA-5D4F-ABBB-309D9E91BD9D}"/>
              </a:ext>
            </a:extLst>
          </p:cNvPr>
          <p:cNvPicPr>
            <a:picLocks noChangeAspect="1"/>
          </p:cNvPicPr>
          <p:nvPr/>
        </p:nvPicPr>
        <p:blipFill>
          <a:blip r:embed="rId3"/>
          <a:stretch>
            <a:fillRect/>
          </a:stretch>
        </p:blipFill>
        <p:spPr>
          <a:xfrm>
            <a:off x="6858000" y="3353026"/>
            <a:ext cx="617864" cy="617864"/>
          </a:xfrm>
          <a:prstGeom prst="rect">
            <a:avLst/>
          </a:prstGeom>
        </p:spPr>
      </p:pic>
      <p:grpSp>
        <p:nvGrpSpPr>
          <p:cNvPr id="2" name="Group 1">
            <a:extLst>
              <a:ext uri="{FF2B5EF4-FFF2-40B4-BE49-F238E27FC236}">
                <a16:creationId xmlns:a16="http://schemas.microsoft.com/office/drawing/2014/main" id="{323A89E5-0413-A94A-A88B-274BD4AFBAEC}"/>
              </a:ext>
            </a:extLst>
          </p:cNvPr>
          <p:cNvGrpSpPr/>
          <p:nvPr/>
        </p:nvGrpSpPr>
        <p:grpSpPr>
          <a:xfrm>
            <a:off x="8142434" y="2608440"/>
            <a:ext cx="703172" cy="632232"/>
            <a:chOff x="7789575" y="2922407"/>
            <a:chExt cx="703172" cy="632232"/>
          </a:xfrm>
        </p:grpSpPr>
        <p:pic>
          <p:nvPicPr>
            <p:cNvPr id="8" name="Picture 7">
              <a:extLst>
                <a:ext uri="{FF2B5EF4-FFF2-40B4-BE49-F238E27FC236}">
                  <a16:creationId xmlns:a16="http://schemas.microsoft.com/office/drawing/2014/main" id="{1CB80FCE-3A24-7140-8554-2BF6CB55E229}"/>
                </a:ext>
              </a:extLst>
            </p:cNvPr>
            <p:cNvPicPr>
              <a:picLocks noChangeAspect="1"/>
            </p:cNvPicPr>
            <p:nvPr/>
          </p:nvPicPr>
          <p:blipFill>
            <a:blip r:embed="rId4"/>
            <a:stretch>
              <a:fillRect/>
            </a:stretch>
          </p:blipFill>
          <p:spPr>
            <a:xfrm>
              <a:off x="7890835" y="2965486"/>
              <a:ext cx="552650" cy="538834"/>
            </a:xfrm>
            <a:prstGeom prst="rect">
              <a:avLst/>
            </a:prstGeom>
          </p:spPr>
        </p:pic>
        <p:sp>
          <p:nvSpPr>
            <p:cNvPr id="9" name="Can 8">
              <a:extLst>
                <a:ext uri="{FF2B5EF4-FFF2-40B4-BE49-F238E27FC236}">
                  <a16:creationId xmlns:a16="http://schemas.microsoft.com/office/drawing/2014/main" id="{D204FC67-0A07-D54D-9260-3B2ACFC0E8EC}"/>
                </a:ext>
              </a:extLst>
            </p:cNvPr>
            <p:cNvSpPr/>
            <p:nvPr/>
          </p:nvSpPr>
          <p:spPr>
            <a:xfrm>
              <a:off x="7789575" y="2922407"/>
              <a:ext cx="703172" cy="63223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5D2FFF7A-5528-9446-AB1A-04AFB65F3653}"/>
              </a:ext>
            </a:extLst>
          </p:cNvPr>
          <p:cNvPicPr>
            <a:picLocks noChangeAspect="1"/>
          </p:cNvPicPr>
          <p:nvPr/>
        </p:nvPicPr>
        <p:blipFill>
          <a:blip r:embed="rId5"/>
          <a:stretch>
            <a:fillRect/>
          </a:stretch>
        </p:blipFill>
        <p:spPr>
          <a:xfrm>
            <a:off x="6858000" y="2793614"/>
            <a:ext cx="970525" cy="411909"/>
          </a:xfrm>
          <a:prstGeom prst="rect">
            <a:avLst/>
          </a:prstGeom>
        </p:spPr>
      </p:pic>
      <p:sp>
        <p:nvSpPr>
          <p:cNvPr id="11" name="Can 10">
            <a:extLst>
              <a:ext uri="{FF2B5EF4-FFF2-40B4-BE49-F238E27FC236}">
                <a16:creationId xmlns:a16="http://schemas.microsoft.com/office/drawing/2014/main" id="{1A5ED6AB-0915-2549-B12A-1A0EADBE2CAA}"/>
              </a:ext>
            </a:extLst>
          </p:cNvPr>
          <p:cNvSpPr/>
          <p:nvPr/>
        </p:nvSpPr>
        <p:spPr>
          <a:xfrm>
            <a:off x="8225688" y="4118878"/>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FE42320-AD4C-4C47-A38B-5F75A7989505}"/>
              </a:ext>
            </a:extLst>
          </p:cNvPr>
          <p:cNvPicPr>
            <a:picLocks noChangeAspect="1"/>
          </p:cNvPicPr>
          <p:nvPr/>
        </p:nvPicPr>
        <p:blipFill>
          <a:blip r:embed="rId6"/>
          <a:stretch>
            <a:fillRect/>
          </a:stretch>
        </p:blipFill>
        <p:spPr>
          <a:xfrm>
            <a:off x="8406643" y="4189401"/>
            <a:ext cx="341262" cy="443198"/>
          </a:xfrm>
          <a:prstGeom prst="rect">
            <a:avLst/>
          </a:prstGeom>
        </p:spPr>
      </p:pic>
      <p:pic>
        <p:nvPicPr>
          <p:cNvPr id="13" name="Picture 12">
            <a:extLst>
              <a:ext uri="{FF2B5EF4-FFF2-40B4-BE49-F238E27FC236}">
                <a16:creationId xmlns:a16="http://schemas.microsoft.com/office/drawing/2014/main" id="{2B8E8E83-75DD-3B4D-83C4-7AB074F85699}"/>
              </a:ext>
            </a:extLst>
          </p:cNvPr>
          <p:cNvPicPr>
            <a:picLocks noChangeAspect="1"/>
          </p:cNvPicPr>
          <p:nvPr/>
        </p:nvPicPr>
        <p:blipFill>
          <a:blip r:embed="rId7"/>
          <a:stretch>
            <a:fillRect/>
          </a:stretch>
        </p:blipFill>
        <p:spPr>
          <a:xfrm>
            <a:off x="6858000" y="3970890"/>
            <a:ext cx="703172" cy="719077"/>
          </a:xfrm>
          <a:prstGeom prst="rect">
            <a:avLst/>
          </a:prstGeom>
        </p:spPr>
      </p:pic>
      <p:cxnSp>
        <p:nvCxnSpPr>
          <p:cNvPr id="15" name="Straight Arrow Connector 14">
            <a:extLst>
              <a:ext uri="{FF2B5EF4-FFF2-40B4-BE49-F238E27FC236}">
                <a16:creationId xmlns:a16="http://schemas.microsoft.com/office/drawing/2014/main" id="{634590D2-3B14-5248-82F2-B28E0DD84C09}"/>
              </a:ext>
            </a:extLst>
          </p:cNvPr>
          <p:cNvCxnSpPr>
            <a:stCxn id="10" idx="3"/>
            <a:endCxn id="9" idx="2"/>
          </p:cNvCxnSpPr>
          <p:nvPr/>
        </p:nvCxnSpPr>
        <p:spPr>
          <a:xfrm flipV="1">
            <a:off x="7828525" y="2924556"/>
            <a:ext cx="313909" cy="7501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72DEA20-F6C8-594E-8072-53FEAFD3EAA7}"/>
              </a:ext>
            </a:extLst>
          </p:cNvPr>
          <p:cNvCxnSpPr>
            <a:cxnSpLocks/>
            <a:endCxn id="5" idx="2"/>
          </p:cNvCxnSpPr>
          <p:nvPr/>
        </p:nvCxnSpPr>
        <p:spPr>
          <a:xfrm>
            <a:off x="7404217" y="3661959"/>
            <a:ext cx="776017" cy="349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AACDCFF-F99E-6B4F-A3AC-FC8B53BDE057}"/>
              </a:ext>
            </a:extLst>
          </p:cNvPr>
          <p:cNvCxnSpPr>
            <a:cxnSpLocks/>
            <a:endCxn id="11" idx="2"/>
          </p:cNvCxnSpPr>
          <p:nvPr/>
        </p:nvCxnSpPr>
        <p:spPr>
          <a:xfrm>
            <a:off x="7565782" y="4341799"/>
            <a:ext cx="659906" cy="5111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3D700EFA-9E34-6F47-B5AE-2E35FA5B9F5E}"/>
              </a:ext>
            </a:extLst>
          </p:cNvPr>
          <p:cNvSpPr/>
          <p:nvPr/>
        </p:nvSpPr>
        <p:spPr>
          <a:xfrm>
            <a:off x="5486400" y="2731767"/>
            <a:ext cx="838200" cy="195819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DB</a:t>
            </a:r>
            <a:br>
              <a:rPr lang="en-US" sz="1200" dirty="0"/>
            </a:br>
            <a:r>
              <a:rPr lang="en-US" sz="1200" dirty="0"/>
              <a:t>Access</a:t>
            </a:r>
            <a:br>
              <a:rPr lang="en-US" sz="1200" dirty="0"/>
            </a:br>
            <a:r>
              <a:rPr lang="en-US" sz="1200" dirty="0"/>
              <a:t>Service</a:t>
            </a:r>
          </a:p>
        </p:txBody>
      </p:sp>
      <p:cxnSp>
        <p:nvCxnSpPr>
          <p:cNvPr id="21" name="Straight Arrow Connector 20">
            <a:extLst>
              <a:ext uri="{FF2B5EF4-FFF2-40B4-BE49-F238E27FC236}">
                <a16:creationId xmlns:a16="http://schemas.microsoft.com/office/drawing/2014/main" id="{07FC8F7E-29BE-AE44-A318-427260181E7D}"/>
              </a:ext>
            </a:extLst>
          </p:cNvPr>
          <p:cNvCxnSpPr>
            <a:cxnSpLocks/>
            <a:endCxn id="10" idx="1"/>
          </p:cNvCxnSpPr>
          <p:nvPr/>
        </p:nvCxnSpPr>
        <p:spPr>
          <a:xfrm flipV="1">
            <a:off x="6313037" y="2999569"/>
            <a:ext cx="544963" cy="2958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52A7B46-1ED4-BC4A-81C9-88C9AE3E499E}"/>
              </a:ext>
            </a:extLst>
          </p:cNvPr>
          <p:cNvCxnSpPr>
            <a:cxnSpLocks/>
          </p:cNvCxnSpPr>
          <p:nvPr/>
        </p:nvCxnSpPr>
        <p:spPr>
          <a:xfrm>
            <a:off x="6312410" y="3673282"/>
            <a:ext cx="64862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1DB0519-D6AD-A540-B511-2EC42ABAF885}"/>
              </a:ext>
            </a:extLst>
          </p:cNvPr>
          <p:cNvCxnSpPr>
            <a:cxnSpLocks/>
            <a:endCxn id="13" idx="1"/>
          </p:cNvCxnSpPr>
          <p:nvPr/>
        </p:nvCxnSpPr>
        <p:spPr>
          <a:xfrm>
            <a:off x="6312410" y="4330428"/>
            <a:ext cx="545590" cy="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7" name="Rounded Rectangle 26">
            <a:extLst>
              <a:ext uri="{FF2B5EF4-FFF2-40B4-BE49-F238E27FC236}">
                <a16:creationId xmlns:a16="http://schemas.microsoft.com/office/drawing/2014/main" id="{4F2E5155-AA05-5842-B393-1A393BECD971}"/>
              </a:ext>
            </a:extLst>
          </p:cNvPr>
          <p:cNvSpPr/>
          <p:nvPr/>
        </p:nvSpPr>
        <p:spPr>
          <a:xfrm>
            <a:off x="4028802" y="273176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Social</a:t>
            </a:r>
            <a:br>
              <a:rPr lang="en-US" sz="1200" dirty="0"/>
            </a:br>
            <a:r>
              <a:rPr lang="en-US" sz="1200" dirty="0"/>
              <a:t>Network</a:t>
            </a:r>
            <a:br>
              <a:rPr lang="en-US" sz="1200" dirty="0"/>
            </a:br>
            <a:r>
              <a:rPr lang="en-US" sz="1200" dirty="0"/>
              <a:t>Service</a:t>
            </a:r>
          </a:p>
        </p:txBody>
      </p:sp>
      <p:sp>
        <p:nvSpPr>
          <p:cNvPr id="28" name="Rounded Rectangle 27">
            <a:extLst>
              <a:ext uri="{FF2B5EF4-FFF2-40B4-BE49-F238E27FC236}">
                <a16:creationId xmlns:a16="http://schemas.microsoft.com/office/drawing/2014/main" id="{BB770619-6B08-FA4A-98F4-7A2090CEA438}"/>
              </a:ext>
            </a:extLst>
          </p:cNvPr>
          <p:cNvSpPr/>
          <p:nvPr/>
        </p:nvSpPr>
        <p:spPr>
          <a:xfrm>
            <a:off x="4028802" y="339619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Core Data</a:t>
            </a:r>
            <a:br>
              <a:rPr lang="en-US" sz="1200" dirty="0"/>
            </a:br>
            <a:r>
              <a:rPr lang="en-US" sz="1200" dirty="0"/>
              <a:t>Service</a:t>
            </a:r>
          </a:p>
        </p:txBody>
      </p:sp>
      <p:sp>
        <p:nvSpPr>
          <p:cNvPr id="29" name="Rounded Rectangle 28">
            <a:extLst>
              <a:ext uri="{FF2B5EF4-FFF2-40B4-BE49-F238E27FC236}">
                <a16:creationId xmlns:a16="http://schemas.microsoft.com/office/drawing/2014/main" id="{EEBA38E5-DED7-E94A-8C75-52BC243AF548}"/>
              </a:ext>
            </a:extLst>
          </p:cNvPr>
          <p:cNvSpPr/>
          <p:nvPr/>
        </p:nvSpPr>
        <p:spPr>
          <a:xfrm>
            <a:off x="4028802" y="4060629"/>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Comment</a:t>
            </a:r>
            <a:br>
              <a:rPr lang="en-US" sz="1200" dirty="0"/>
            </a:br>
            <a:r>
              <a:rPr lang="en-US" sz="1200" dirty="0"/>
              <a:t>Discussion</a:t>
            </a:r>
            <a:br>
              <a:rPr lang="en-US" sz="1200" dirty="0"/>
            </a:br>
            <a:r>
              <a:rPr lang="en-US" sz="1200" dirty="0"/>
              <a:t>Service</a:t>
            </a:r>
          </a:p>
        </p:txBody>
      </p:sp>
      <p:sp>
        <p:nvSpPr>
          <p:cNvPr id="30" name="Rounded Rectangle 29">
            <a:extLst>
              <a:ext uri="{FF2B5EF4-FFF2-40B4-BE49-F238E27FC236}">
                <a16:creationId xmlns:a16="http://schemas.microsoft.com/office/drawing/2014/main" id="{6F02171A-EB43-D940-97D3-9C1BA2405896}"/>
              </a:ext>
            </a:extLst>
          </p:cNvPr>
          <p:cNvSpPr/>
          <p:nvPr/>
        </p:nvSpPr>
        <p:spPr>
          <a:xfrm>
            <a:off x="3963933" y="2366344"/>
            <a:ext cx="2743200" cy="2346816"/>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tIns="0" rtlCol="0" anchor="t"/>
          <a:lstStyle/>
          <a:p>
            <a:pPr algn="ctr"/>
            <a:r>
              <a:rPr lang="en-US" dirty="0">
                <a:solidFill>
                  <a:srgbClr val="0070C0"/>
                </a:solidFill>
              </a:rPr>
              <a:t>Web Application</a:t>
            </a:r>
          </a:p>
        </p:txBody>
      </p:sp>
      <p:sp>
        <p:nvSpPr>
          <p:cNvPr id="31" name="Rounded Rectangle 30">
            <a:extLst>
              <a:ext uri="{FF2B5EF4-FFF2-40B4-BE49-F238E27FC236}">
                <a16:creationId xmlns:a16="http://schemas.microsoft.com/office/drawing/2014/main" id="{3B287B4A-699B-4544-A237-0F5AAF5D96F4}"/>
              </a:ext>
            </a:extLst>
          </p:cNvPr>
          <p:cNvSpPr/>
          <p:nvPr/>
        </p:nvSpPr>
        <p:spPr>
          <a:xfrm>
            <a:off x="5105400" y="477809"/>
            <a:ext cx="1207656" cy="1771117"/>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Data</a:t>
            </a:r>
            <a:br>
              <a:rPr lang="en-US" sz="1200" dirty="0"/>
            </a:br>
            <a:r>
              <a:rPr lang="en-US" sz="1200" dirty="0"/>
              <a:t>Insight</a:t>
            </a:r>
            <a:br>
              <a:rPr lang="en-US" sz="1200" dirty="0"/>
            </a:br>
            <a:r>
              <a:rPr lang="en-US" sz="1200" dirty="0"/>
              <a:t>Service</a:t>
            </a:r>
          </a:p>
        </p:txBody>
      </p:sp>
      <p:pic>
        <p:nvPicPr>
          <p:cNvPr id="33" name="Picture 32">
            <a:extLst>
              <a:ext uri="{FF2B5EF4-FFF2-40B4-BE49-F238E27FC236}">
                <a16:creationId xmlns:a16="http://schemas.microsoft.com/office/drawing/2014/main" id="{BEE50838-04A9-0647-BBBD-41788B2787D9}"/>
              </a:ext>
            </a:extLst>
          </p:cNvPr>
          <p:cNvPicPr>
            <a:picLocks noChangeAspect="1"/>
          </p:cNvPicPr>
          <p:nvPr/>
        </p:nvPicPr>
        <p:blipFill>
          <a:blip r:embed="rId8"/>
          <a:stretch>
            <a:fillRect/>
          </a:stretch>
        </p:blipFill>
        <p:spPr>
          <a:xfrm>
            <a:off x="6433984" y="468248"/>
            <a:ext cx="1103971" cy="917586"/>
          </a:xfrm>
          <a:prstGeom prst="rect">
            <a:avLst/>
          </a:prstGeom>
        </p:spPr>
      </p:pic>
      <p:pic>
        <p:nvPicPr>
          <p:cNvPr id="35" name="Picture 34">
            <a:extLst>
              <a:ext uri="{FF2B5EF4-FFF2-40B4-BE49-F238E27FC236}">
                <a16:creationId xmlns:a16="http://schemas.microsoft.com/office/drawing/2014/main" id="{01518DCE-16FD-3D42-8CB0-CEBBD92FCA26}"/>
              </a:ext>
            </a:extLst>
          </p:cNvPr>
          <p:cNvPicPr>
            <a:picLocks noChangeAspect="1"/>
          </p:cNvPicPr>
          <p:nvPr/>
        </p:nvPicPr>
        <p:blipFill>
          <a:blip r:embed="rId9"/>
          <a:stretch>
            <a:fillRect/>
          </a:stretch>
        </p:blipFill>
        <p:spPr>
          <a:xfrm>
            <a:off x="6561023" y="1386872"/>
            <a:ext cx="849895" cy="1082871"/>
          </a:xfrm>
          <a:prstGeom prst="rect">
            <a:avLst/>
          </a:prstGeom>
        </p:spPr>
      </p:pic>
      <p:sp>
        <p:nvSpPr>
          <p:cNvPr id="36" name="TextBox 35">
            <a:extLst>
              <a:ext uri="{FF2B5EF4-FFF2-40B4-BE49-F238E27FC236}">
                <a16:creationId xmlns:a16="http://schemas.microsoft.com/office/drawing/2014/main" id="{DDB65698-6D8A-7746-818F-7434A793BA5D}"/>
              </a:ext>
            </a:extLst>
          </p:cNvPr>
          <p:cNvSpPr txBox="1"/>
          <p:nvPr/>
        </p:nvSpPr>
        <p:spPr>
          <a:xfrm>
            <a:off x="6745610" y="1941042"/>
            <a:ext cx="571375" cy="584775"/>
          </a:xfrm>
          <a:prstGeom prst="rect">
            <a:avLst/>
          </a:prstGeom>
          <a:noFill/>
        </p:spPr>
        <p:txBody>
          <a:bodyPr wrap="none" rtlCol="0">
            <a:spAutoFit/>
          </a:bodyPr>
          <a:lstStyle/>
          <a:p>
            <a:r>
              <a:rPr lang="en-US" sz="1600" dirty="0"/>
              <a:t>Data</a:t>
            </a:r>
            <a:br>
              <a:rPr lang="en-US" sz="1600" dirty="0"/>
            </a:br>
            <a:r>
              <a:rPr lang="en-US" sz="1600" dirty="0"/>
              <a:t>Lake</a:t>
            </a:r>
          </a:p>
        </p:txBody>
      </p:sp>
      <p:sp>
        <p:nvSpPr>
          <p:cNvPr id="38" name="Left Brace 37">
            <a:extLst>
              <a:ext uri="{FF2B5EF4-FFF2-40B4-BE49-F238E27FC236}">
                <a16:creationId xmlns:a16="http://schemas.microsoft.com/office/drawing/2014/main" id="{AF2C2FB1-3A8A-1546-A1EE-250DFA0DB822}"/>
              </a:ext>
            </a:extLst>
          </p:cNvPr>
          <p:cNvSpPr/>
          <p:nvPr/>
        </p:nvSpPr>
        <p:spPr>
          <a:xfrm>
            <a:off x="7620000" y="477809"/>
            <a:ext cx="304800" cy="186534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9" name="Picture 38">
            <a:extLst>
              <a:ext uri="{FF2B5EF4-FFF2-40B4-BE49-F238E27FC236}">
                <a16:creationId xmlns:a16="http://schemas.microsoft.com/office/drawing/2014/main" id="{2DF6DCCF-FBE8-B54D-B6FD-8AF06078921A}"/>
              </a:ext>
            </a:extLst>
          </p:cNvPr>
          <p:cNvPicPr>
            <a:picLocks noChangeAspect="1"/>
          </p:cNvPicPr>
          <p:nvPr/>
        </p:nvPicPr>
        <p:blipFill>
          <a:blip r:embed="rId10"/>
          <a:stretch>
            <a:fillRect/>
          </a:stretch>
        </p:blipFill>
        <p:spPr>
          <a:xfrm>
            <a:off x="7935495" y="575261"/>
            <a:ext cx="429222" cy="423988"/>
          </a:xfrm>
          <a:prstGeom prst="rect">
            <a:avLst/>
          </a:prstGeom>
        </p:spPr>
      </p:pic>
      <p:pic>
        <p:nvPicPr>
          <p:cNvPr id="40" name="Picture 39">
            <a:extLst>
              <a:ext uri="{FF2B5EF4-FFF2-40B4-BE49-F238E27FC236}">
                <a16:creationId xmlns:a16="http://schemas.microsoft.com/office/drawing/2014/main" id="{351FD6A9-E84E-974E-BA7E-71CA829C583E}"/>
              </a:ext>
            </a:extLst>
          </p:cNvPr>
          <p:cNvPicPr>
            <a:picLocks noChangeAspect="1"/>
          </p:cNvPicPr>
          <p:nvPr/>
        </p:nvPicPr>
        <p:blipFill>
          <a:blip r:embed="rId10"/>
          <a:stretch>
            <a:fillRect/>
          </a:stretch>
        </p:blipFill>
        <p:spPr>
          <a:xfrm>
            <a:off x="7965623" y="1091649"/>
            <a:ext cx="429222" cy="423988"/>
          </a:xfrm>
          <a:prstGeom prst="rect">
            <a:avLst/>
          </a:prstGeom>
        </p:spPr>
      </p:pic>
      <p:pic>
        <p:nvPicPr>
          <p:cNvPr id="41" name="Picture 40">
            <a:extLst>
              <a:ext uri="{FF2B5EF4-FFF2-40B4-BE49-F238E27FC236}">
                <a16:creationId xmlns:a16="http://schemas.microsoft.com/office/drawing/2014/main" id="{8314FDF6-BC78-1341-BD4B-D8926EAFEAA6}"/>
              </a:ext>
            </a:extLst>
          </p:cNvPr>
          <p:cNvPicPr>
            <a:picLocks noChangeAspect="1"/>
          </p:cNvPicPr>
          <p:nvPr/>
        </p:nvPicPr>
        <p:blipFill>
          <a:blip r:embed="rId10"/>
          <a:stretch>
            <a:fillRect/>
          </a:stretch>
        </p:blipFill>
        <p:spPr>
          <a:xfrm>
            <a:off x="8517915" y="1255455"/>
            <a:ext cx="429222" cy="423988"/>
          </a:xfrm>
          <a:prstGeom prst="rect">
            <a:avLst/>
          </a:prstGeom>
        </p:spPr>
      </p:pic>
      <p:pic>
        <p:nvPicPr>
          <p:cNvPr id="42" name="Picture 41">
            <a:extLst>
              <a:ext uri="{FF2B5EF4-FFF2-40B4-BE49-F238E27FC236}">
                <a16:creationId xmlns:a16="http://schemas.microsoft.com/office/drawing/2014/main" id="{EE7A005B-0C88-EF49-A4CB-696B8EC292DD}"/>
              </a:ext>
            </a:extLst>
          </p:cNvPr>
          <p:cNvPicPr>
            <a:picLocks noChangeAspect="1"/>
          </p:cNvPicPr>
          <p:nvPr/>
        </p:nvPicPr>
        <p:blipFill>
          <a:blip r:embed="rId10"/>
          <a:stretch>
            <a:fillRect/>
          </a:stretch>
        </p:blipFill>
        <p:spPr>
          <a:xfrm>
            <a:off x="7895735" y="1675909"/>
            <a:ext cx="429222" cy="423988"/>
          </a:xfrm>
          <a:prstGeom prst="rect">
            <a:avLst/>
          </a:prstGeom>
        </p:spPr>
      </p:pic>
      <p:pic>
        <p:nvPicPr>
          <p:cNvPr id="43" name="Picture 42">
            <a:extLst>
              <a:ext uri="{FF2B5EF4-FFF2-40B4-BE49-F238E27FC236}">
                <a16:creationId xmlns:a16="http://schemas.microsoft.com/office/drawing/2014/main" id="{C8E6315A-CF5A-2747-B9DA-FA9C72434A00}"/>
              </a:ext>
            </a:extLst>
          </p:cNvPr>
          <p:cNvPicPr>
            <a:picLocks noChangeAspect="1"/>
          </p:cNvPicPr>
          <p:nvPr/>
        </p:nvPicPr>
        <p:blipFill>
          <a:blip r:embed="rId10"/>
          <a:stretch>
            <a:fillRect/>
          </a:stretch>
        </p:blipFill>
        <p:spPr>
          <a:xfrm>
            <a:off x="8544159" y="626475"/>
            <a:ext cx="429222" cy="423988"/>
          </a:xfrm>
          <a:prstGeom prst="rect">
            <a:avLst/>
          </a:prstGeom>
        </p:spPr>
      </p:pic>
      <p:pic>
        <p:nvPicPr>
          <p:cNvPr id="44" name="Picture 43">
            <a:extLst>
              <a:ext uri="{FF2B5EF4-FFF2-40B4-BE49-F238E27FC236}">
                <a16:creationId xmlns:a16="http://schemas.microsoft.com/office/drawing/2014/main" id="{AC9AFB28-E588-5640-A0AB-906F73BEFB30}"/>
              </a:ext>
            </a:extLst>
          </p:cNvPr>
          <p:cNvPicPr>
            <a:picLocks noChangeAspect="1"/>
          </p:cNvPicPr>
          <p:nvPr/>
        </p:nvPicPr>
        <p:blipFill>
          <a:blip r:embed="rId11"/>
          <a:stretch>
            <a:fillRect/>
          </a:stretch>
        </p:blipFill>
        <p:spPr>
          <a:xfrm>
            <a:off x="607969" y="3815123"/>
            <a:ext cx="1336469" cy="833254"/>
          </a:xfrm>
          <a:prstGeom prst="rect">
            <a:avLst/>
          </a:prstGeom>
        </p:spPr>
      </p:pic>
      <p:cxnSp>
        <p:nvCxnSpPr>
          <p:cNvPr id="45" name="Straight Arrow Connector 44">
            <a:extLst>
              <a:ext uri="{FF2B5EF4-FFF2-40B4-BE49-F238E27FC236}">
                <a16:creationId xmlns:a16="http://schemas.microsoft.com/office/drawing/2014/main" id="{7BAB0E29-A376-764B-AFC1-22B9DA2B6870}"/>
              </a:ext>
            </a:extLst>
          </p:cNvPr>
          <p:cNvCxnSpPr>
            <a:cxnSpLocks/>
            <a:stCxn id="44" idx="3"/>
            <a:endCxn id="30" idx="1"/>
          </p:cNvCxnSpPr>
          <p:nvPr/>
        </p:nvCxnSpPr>
        <p:spPr>
          <a:xfrm flipV="1">
            <a:off x="1944438" y="3539752"/>
            <a:ext cx="2019495" cy="69199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7" name="Picture 46">
            <a:extLst>
              <a:ext uri="{FF2B5EF4-FFF2-40B4-BE49-F238E27FC236}">
                <a16:creationId xmlns:a16="http://schemas.microsoft.com/office/drawing/2014/main" id="{1019ACDA-6FD2-6C4B-A639-66271BAE4D00}"/>
              </a:ext>
            </a:extLst>
          </p:cNvPr>
          <p:cNvPicPr>
            <a:picLocks noChangeAspect="1"/>
          </p:cNvPicPr>
          <p:nvPr/>
        </p:nvPicPr>
        <p:blipFill>
          <a:blip r:embed="rId12"/>
          <a:stretch>
            <a:fillRect/>
          </a:stretch>
        </p:blipFill>
        <p:spPr>
          <a:xfrm>
            <a:off x="614743" y="2631662"/>
            <a:ext cx="951783" cy="920057"/>
          </a:xfrm>
          <a:prstGeom prst="rect">
            <a:avLst/>
          </a:prstGeom>
        </p:spPr>
      </p:pic>
      <p:cxnSp>
        <p:nvCxnSpPr>
          <p:cNvPr id="49" name="Straight Arrow Connector 48">
            <a:extLst>
              <a:ext uri="{FF2B5EF4-FFF2-40B4-BE49-F238E27FC236}">
                <a16:creationId xmlns:a16="http://schemas.microsoft.com/office/drawing/2014/main" id="{0DDCD8FE-CD8F-024E-8DA5-354B1956B654}"/>
              </a:ext>
            </a:extLst>
          </p:cNvPr>
          <p:cNvCxnSpPr>
            <a:cxnSpLocks/>
            <a:stCxn id="47" idx="3"/>
            <a:endCxn id="31" idx="1"/>
          </p:cNvCxnSpPr>
          <p:nvPr/>
        </p:nvCxnSpPr>
        <p:spPr>
          <a:xfrm flipV="1">
            <a:off x="1566526" y="1363368"/>
            <a:ext cx="3538874" cy="172832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1CF6A57-BB24-DA4D-968B-F4A522110BDE}"/>
              </a:ext>
            </a:extLst>
          </p:cNvPr>
          <p:cNvCxnSpPr>
            <a:cxnSpLocks/>
            <a:stCxn id="44" idx="3"/>
            <a:endCxn id="31" idx="1"/>
          </p:cNvCxnSpPr>
          <p:nvPr/>
        </p:nvCxnSpPr>
        <p:spPr>
          <a:xfrm flipV="1">
            <a:off x="1944438" y="1363368"/>
            <a:ext cx="3160962" cy="286838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A49DBCEA-EB2A-234F-AC67-5F14ED1EDAF6}"/>
              </a:ext>
            </a:extLst>
          </p:cNvPr>
          <p:cNvCxnSpPr>
            <a:cxnSpLocks/>
            <a:stCxn id="47" idx="3"/>
          </p:cNvCxnSpPr>
          <p:nvPr/>
        </p:nvCxnSpPr>
        <p:spPr>
          <a:xfrm>
            <a:off x="1566526" y="3091691"/>
            <a:ext cx="2380581" cy="61505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973F6163-1CF7-E648-81AA-C63455C78415}"/>
              </a:ext>
            </a:extLst>
          </p:cNvPr>
          <p:cNvPicPr>
            <a:picLocks noChangeAspect="1"/>
          </p:cNvPicPr>
          <p:nvPr/>
        </p:nvPicPr>
        <p:blipFill>
          <a:blip r:embed="rId13"/>
          <a:stretch>
            <a:fillRect/>
          </a:stretch>
        </p:blipFill>
        <p:spPr>
          <a:xfrm>
            <a:off x="466434" y="1476562"/>
            <a:ext cx="1912206" cy="903490"/>
          </a:xfrm>
          <a:prstGeom prst="rect">
            <a:avLst/>
          </a:prstGeom>
        </p:spPr>
      </p:pic>
      <p:cxnSp>
        <p:nvCxnSpPr>
          <p:cNvPr id="52" name="Straight Arrow Connector 51">
            <a:extLst>
              <a:ext uri="{FF2B5EF4-FFF2-40B4-BE49-F238E27FC236}">
                <a16:creationId xmlns:a16="http://schemas.microsoft.com/office/drawing/2014/main" id="{29022E84-FD05-D743-ADD3-9D385FC29B99}"/>
              </a:ext>
            </a:extLst>
          </p:cNvPr>
          <p:cNvCxnSpPr>
            <a:cxnSpLocks/>
            <a:stCxn id="37" idx="3"/>
          </p:cNvCxnSpPr>
          <p:nvPr/>
        </p:nvCxnSpPr>
        <p:spPr>
          <a:xfrm flipV="1">
            <a:off x="2378640" y="1329878"/>
            <a:ext cx="2685937" cy="59842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82AFC14B-4191-D244-8290-4D95E6E25BBC}"/>
              </a:ext>
            </a:extLst>
          </p:cNvPr>
          <p:cNvCxnSpPr>
            <a:cxnSpLocks/>
            <a:stCxn id="37" idx="3"/>
            <a:endCxn id="30" idx="1"/>
          </p:cNvCxnSpPr>
          <p:nvPr/>
        </p:nvCxnSpPr>
        <p:spPr>
          <a:xfrm>
            <a:off x="2378640" y="1928307"/>
            <a:ext cx="1585293" cy="161144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1777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8BB23-91F3-1C4E-87B5-5CF51F0B4995}"/>
              </a:ext>
            </a:extLst>
          </p:cNvPr>
          <p:cNvSpPr>
            <a:spLocks noGrp="1"/>
          </p:cNvSpPr>
          <p:nvPr>
            <p:ph idx="1"/>
          </p:nvPr>
        </p:nvSpPr>
        <p:spPr/>
        <p:txBody>
          <a:bodyPr/>
          <a:lstStyle/>
          <a:p>
            <a:r>
              <a:rPr lang="en-US" dirty="0"/>
              <a:t>That diagram was pretty confusing.</a:t>
            </a:r>
          </a:p>
          <a:p>
            <a:r>
              <a:rPr lang="en-US" dirty="0"/>
              <a:t>Basically, what it comes down to is that there will be major subsystems:</a:t>
            </a:r>
          </a:p>
          <a:p>
            <a:pPr marL="800100" lvl="1" indent="-342900">
              <a:buFont typeface="+mj-lt"/>
              <a:buAutoNum type="arabicPeriod"/>
            </a:pPr>
            <a:r>
              <a:rPr lang="en-US" dirty="0"/>
              <a:t>Interactive web application for viewing, navigating and updating data.</a:t>
            </a:r>
            <a:br>
              <a:rPr lang="en-US" dirty="0"/>
            </a:br>
            <a:r>
              <a:rPr lang="en-US" dirty="0"/>
              <a:t>The updates have to preserve </a:t>
            </a:r>
            <a:r>
              <a:rPr lang="en-US" i="1" dirty="0"/>
              <a:t>semantic constraints</a:t>
            </a:r>
            <a:r>
              <a:rPr lang="en-US" dirty="0"/>
              <a:t> and correctness.</a:t>
            </a:r>
          </a:p>
          <a:p>
            <a:pPr marL="800100" lvl="1" indent="-342900">
              <a:buFont typeface="+mj-lt"/>
              <a:buAutoNum type="arabicPeriod"/>
            </a:pPr>
            <a:r>
              <a:rPr lang="en-US" dirty="0"/>
              <a:t>A decision support warehouse/lake that allows us to explore data and get insights.</a:t>
            </a:r>
          </a:p>
          <a:p>
            <a:r>
              <a:rPr lang="en-US" dirty="0"/>
              <a:t>Programming and non-programming tracks will get experience with both, but</a:t>
            </a:r>
          </a:p>
          <a:p>
            <a:pPr lvl="1"/>
            <a:r>
              <a:rPr lang="en-US" dirty="0"/>
              <a:t>Non-programming track focuses on data engineering needed to produce (2).</a:t>
            </a:r>
          </a:p>
          <a:p>
            <a:pPr lvl="1"/>
            <a:r>
              <a:rPr lang="en-US" dirty="0"/>
              <a:t>Programming track will focus on (1). </a:t>
            </a:r>
          </a:p>
          <a:p>
            <a:r>
              <a:rPr lang="en-US" dirty="0"/>
              <a:t>The example that I will use is </a:t>
            </a:r>
            <a:r>
              <a:rPr lang="en-US" i="1" dirty="0"/>
              <a:t>fantasy baseball</a:t>
            </a:r>
            <a:r>
              <a:rPr lang="en-US" dirty="0"/>
              <a:t> because it covers both aspects,</a:t>
            </a:r>
            <a:br>
              <a:rPr lang="en-US" dirty="0"/>
            </a:br>
            <a:r>
              <a:rPr lang="en-US" dirty="0"/>
              <a:t>and there is a lot of interesting data available.</a:t>
            </a:r>
          </a:p>
          <a:p>
            <a:r>
              <a:rPr lang="en-US" dirty="0"/>
              <a:t>You will have some freedom on the data models and scenarios you choose.</a:t>
            </a:r>
          </a:p>
        </p:txBody>
      </p:sp>
      <p:sp>
        <p:nvSpPr>
          <p:cNvPr id="3" name="Title 2">
            <a:extLst>
              <a:ext uri="{FF2B5EF4-FFF2-40B4-BE49-F238E27FC236}">
                <a16:creationId xmlns:a16="http://schemas.microsoft.com/office/drawing/2014/main" id="{61B77F4C-EB35-9649-AA81-1B028EDF50F9}"/>
              </a:ext>
            </a:extLst>
          </p:cNvPr>
          <p:cNvSpPr>
            <a:spLocks noGrp="1"/>
          </p:cNvSpPr>
          <p:nvPr>
            <p:ph type="title"/>
          </p:nvPr>
        </p:nvSpPr>
        <p:spPr/>
        <p:txBody>
          <a:bodyPr/>
          <a:lstStyle/>
          <a:p>
            <a:r>
              <a:rPr lang="en-US" dirty="0"/>
              <a:t>Target Application/Project</a:t>
            </a:r>
          </a:p>
        </p:txBody>
      </p:sp>
    </p:spTree>
    <p:extLst>
      <p:ext uri="{BB962C8B-B14F-4D97-AF65-F5344CB8AC3E}">
        <p14:creationId xmlns:p14="http://schemas.microsoft.com/office/powerpoint/2010/main" val="1425852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3601"/>
            <a:ext cx="9144000" cy="452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55246"/>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Lecture 1:</a:t>
            </a:r>
            <a:br>
              <a:rPr lang="en-US" altLang="en-US" sz="2800" i="1" dirty="0">
                <a:solidFill>
                  <a:schemeClr val="bg1"/>
                </a:solidFill>
              </a:rPr>
            </a:br>
            <a:r>
              <a:rPr lang="en-US" altLang="en-US" sz="2800" i="1" dirty="0">
                <a:solidFill>
                  <a:schemeClr val="bg1"/>
                </a:solidFill>
              </a:rPr>
              <a:t>Introduction, Course Overview, Foundational Concepts,</a:t>
            </a:r>
            <a:br>
              <a:rPr lang="en-US" altLang="en-US" sz="2800" i="1" dirty="0">
                <a:solidFill>
                  <a:schemeClr val="bg1"/>
                </a:solidFill>
              </a:rPr>
            </a:br>
            <a:r>
              <a:rPr lang="en-US" altLang="en-US" sz="2800" i="1" dirty="0">
                <a:solidFill>
                  <a:schemeClr val="bg1"/>
                </a:solidFill>
              </a:rPr>
              <a:t>Some Motivating Examples</a:t>
            </a:r>
          </a:p>
          <a:p>
            <a:pPr algn="ctr"/>
            <a:endParaRPr lang="en-US" altLang="en-US" i="1" dirty="0">
              <a:solidFill>
                <a:schemeClr val="bg1"/>
              </a:solidFill>
            </a:endParaRPr>
          </a:p>
          <a:p>
            <a:pPr algn="ctr"/>
            <a:r>
              <a:rPr lang="en-US" altLang="en-US" i="1" dirty="0">
                <a:solidFill>
                  <a:schemeClr val="bg1"/>
                </a:solidFill>
              </a:rPr>
              <a:t>Donald F. Ferguson (</a:t>
            </a:r>
            <a:r>
              <a:rPr lang="en-US" altLang="en-US" i="1" dirty="0" err="1">
                <a:solidFill>
                  <a:schemeClr val="bg1"/>
                </a:solidFill>
              </a:rPr>
              <a:t>dff@cs.columbia.edu</a:t>
            </a:r>
            <a:r>
              <a:rPr lang="en-US" altLang="en-US" i="1" dirty="0">
                <a:solidFill>
                  <a:schemeClr val="bg1"/>
                </a:solidFill>
              </a:rPr>
              <a:t>)</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TextBox 9">
            <a:extLst>
              <a:ext uri="{FF2B5EF4-FFF2-40B4-BE49-F238E27FC236}">
                <a16:creationId xmlns:a16="http://schemas.microsoft.com/office/drawing/2014/main" id="{E38DC817-9B6A-744D-80B6-B472E4846CE1}"/>
              </a:ext>
            </a:extLst>
          </p:cNvPr>
          <p:cNvSpPr txBox="1">
            <a:spLocks noChangeArrowheads="1"/>
          </p:cNvSpPr>
          <p:nvPr/>
        </p:nvSpPr>
        <p:spPr bwMode="auto">
          <a:xfrm>
            <a:off x="0" y="13491"/>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000" i="1" dirty="0">
                <a:solidFill>
                  <a:schemeClr val="bg1"/>
                </a:solidFill>
              </a:rPr>
              <a:t>COMS W4111: Introduction to Databases, Section 002, Fall 2021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Core Concepts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370702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 Motivating Example</a:t>
            </a:r>
            <a:br>
              <a:rPr lang="en-US" altLang="en-US" sz="2800" i="1" dirty="0">
                <a:solidFill>
                  <a:schemeClr val="bg1"/>
                </a:solidFill>
              </a:rPr>
            </a:br>
            <a:r>
              <a:rPr lang="en-US" altLang="en-US" sz="2800" i="1" dirty="0">
                <a:solidFill>
                  <a:schemeClr val="bg1"/>
                </a:solidFill>
              </a:rPr>
              <a:t>IMDB</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773708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B7B59F-3967-3E40-8BA8-5879DCCE5614}"/>
              </a:ext>
            </a:extLst>
          </p:cNvPr>
          <p:cNvSpPr>
            <a:spLocks noGrp="1"/>
          </p:cNvSpPr>
          <p:nvPr>
            <p:ph idx="1"/>
          </p:nvPr>
        </p:nvSpPr>
        <p:spPr>
          <a:xfrm>
            <a:off x="76200" y="514350"/>
            <a:ext cx="9067800" cy="4114800"/>
          </a:xfrm>
        </p:spPr>
        <p:txBody>
          <a:bodyPr/>
          <a:lstStyle/>
          <a:p>
            <a:r>
              <a:rPr lang="en-US" dirty="0"/>
              <a:t>NY Times Dataset (https://</a:t>
            </a:r>
            <a:r>
              <a:rPr lang="en-US" dirty="0" err="1"/>
              <a:t>github.com</a:t>
            </a:r>
            <a:r>
              <a:rPr lang="en-US" dirty="0"/>
              <a:t>/</a:t>
            </a:r>
            <a:r>
              <a:rPr lang="en-US" dirty="0" err="1"/>
              <a:t>nytimes</a:t>
            </a:r>
            <a:r>
              <a:rPr lang="en-US" dirty="0"/>
              <a:t>/covid-19-data)</a:t>
            </a:r>
          </a:p>
          <a:p>
            <a:pPr lvl="1"/>
            <a:r>
              <a:rPr lang="en-US" dirty="0"/>
              <a:t>Date</a:t>
            </a:r>
          </a:p>
          <a:p>
            <a:pPr lvl="1"/>
            <a:r>
              <a:rPr lang="en-US" dirty="0"/>
              <a:t>County</a:t>
            </a:r>
          </a:p>
          <a:p>
            <a:pPr lvl="1"/>
            <a:r>
              <a:rPr lang="en-US" dirty="0"/>
              <a:t>State</a:t>
            </a:r>
          </a:p>
          <a:p>
            <a:pPr lvl="1"/>
            <a:r>
              <a:rPr lang="en-US" dirty="0"/>
              <a:t>FIPS</a:t>
            </a:r>
          </a:p>
          <a:p>
            <a:pPr lvl="1"/>
            <a:r>
              <a:rPr lang="en-US" dirty="0"/>
              <a:t>Cases (to date)</a:t>
            </a:r>
          </a:p>
          <a:p>
            <a:pPr lvl="1"/>
            <a:r>
              <a:rPr lang="en-US" dirty="0"/>
              <a:t>Deaths (to date)</a:t>
            </a:r>
          </a:p>
          <a:p>
            <a:pPr lvl="1"/>
            <a:endParaRPr lang="en-US" dirty="0"/>
          </a:p>
          <a:p>
            <a:pPr lvl="1"/>
            <a:endParaRPr lang="en-US" dirty="0"/>
          </a:p>
          <a:p>
            <a:pPr lvl="1"/>
            <a:endParaRPr lang="en-US" dirty="0"/>
          </a:p>
          <a:p>
            <a:endParaRPr lang="en-US" dirty="0"/>
          </a:p>
          <a:p>
            <a:r>
              <a:rPr lang="en-US" dirty="0"/>
              <a:t>I did not pick this data for any reason other than it is simple for a demo.</a:t>
            </a:r>
          </a:p>
          <a:p>
            <a:pPr marL="0" indent="0">
              <a:buNone/>
            </a:pPr>
            <a:endParaRPr lang="en-US" dirty="0"/>
          </a:p>
        </p:txBody>
      </p:sp>
      <p:sp>
        <p:nvSpPr>
          <p:cNvPr id="3" name="Title 2">
            <a:extLst>
              <a:ext uri="{FF2B5EF4-FFF2-40B4-BE49-F238E27FC236}">
                <a16:creationId xmlns:a16="http://schemas.microsoft.com/office/drawing/2014/main" id="{08B660E6-2406-E346-A14D-A28B242FE930}"/>
              </a:ext>
            </a:extLst>
          </p:cNvPr>
          <p:cNvSpPr>
            <a:spLocks noGrp="1"/>
          </p:cNvSpPr>
          <p:nvPr>
            <p:ph type="title"/>
          </p:nvPr>
        </p:nvSpPr>
        <p:spPr/>
        <p:txBody>
          <a:bodyPr/>
          <a:lstStyle/>
          <a:p>
            <a:r>
              <a:rPr lang="en-US" dirty="0"/>
              <a:t>First Source of Information – NY Times</a:t>
            </a:r>
          </a:p>
        </p:txBody>
      </p:sp>
      <p:pic>
        <p:nvPicPr>
          <p:cNvPr id="5" name="Picture 4">
            <a:extLst>
              <a:ext uri="{FF2B5EF4-FFF2-40B4-BE49-F238E27FC236}">
                <a16:creationId xmlns:a16="http://schemas.microsoft.com/office/drawing/2014/main" id="{D8D0C045-9630-604E-B5E8-876A03557370}"/>
              </a:ext>
            </a:extLst>
          </p:cNvPr>
          <p:cNvPicPr>
            <a:picLocks noChangeAspect="1"/>
          </p:cNvPicPr>
          <p:nvPr/>
        </p:nvPicPr>
        <p:blipFill>
          <a:blip r:embed="rId2"/>
          <a:stretch>
            <a:fillRect/>
          </a:stretch>
        </p:blipFill>
        <p:spPr>
          <a:xfrm>
            <a:off x="3352800" y="895350"/>
            <a:ext cx="5094304" cy="3352800"/>
          </a:xfrm>
          <a:prstGeom prst="rect">
            <a:avLst/>
          </a:prstGeom>
        </p:spPr>
      </p:pic>
    </p:spTree>
    <p:extLst>
      <p:ext uri="{BB962C8B-B14F-4D97-AF65-F5344CB8AC3E}">
        <p14:creationId xmlns:p14="http://schemas.microsoft.com/office/powerpoint/2010/main" val="2439163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B7B59F-3967-3E40-8BA8-5879DCCE5614}"/>
              </a:ext>
            </a:extLst>
          </p:cNvPr>
          <p:cNvSpPr>
            <a:spLocks noGrp="1"/>
          </p:cNvSpPr>
          <p:nvPr>
            <p:ph idx="1"/>
          </p:nvPr>
        </p:nvSpPr>
        <p:spPr/>
        <p:txBody>
          <a:bodyPr/>
          <a:lstStyle/>
          <a:p>
            <a:r>
              <a:rPr lang="en-US" dirty="0">
                <a:solidFill>
                  <a:srgbClr val="0070C0"/>
                </a:solidFill>
              </a:rPr>
              <a:t>United States Census Bureau – City and Town Population Totals: 2010-2019</a:t>
            </a:r>
            <a:br>
              <a:rPr lang="en-US" dirty="0">
                <a:solidFill>
                  <a:srgbClr val="0070C0"/>
                </a:solidFill>
              </a:rPr>
            </a:br>
            <a:r>
              <a:rPr lang="en-US" sz="1800" dirty="0">
                <a:solidFill>
                  <a:srgbClr val="0070C0"/>
                </a:solidFill>
              </a:rPr>
              <a:t>(https://</a:t>
            </a:r>
            <a:r>
              <a:rPr lang="en-US" sz="1800" dirty="0" err="1">
                <a:solidFill>
                  <a:srgbClr val="0070C0"/>
                </a:solidFill>
              </a:rPr>
              <a:t>www.census.gov</a:t>
            </a:r>
            <a:r>
              <a:rPr lang="en-US" sz="1800" dirty="0">
                <a:solidFill>
                  <a:srgbClr val="0070C0"/>
                </a:solidFill>
              </a:rPr>
              <a:t>/newsroom/press-kits/2019/national-state-</a:t>
            </a:r>
            <a:r>
              <a:rPr lang="en-US" sz="1800" dirty="0" err="1">
                <a:solidFill>
                  <a:srgbClr val="0070C0"/>
                </a:solidFill>
              </a:rPr>
              <a:t>estimates.html</a:t>
            </a:r>
            <a:r>
              <a:rPr lang="en-US" sz="1800" dirty="0">
                <a:solidFill>
                  <a:srgbClr val="0070C0"/>
                </a:solidFill>
              </a:rPr>
              <a:t>)</a:t>
            </a:r>
          </a:p>
          <a:p>
            <a:endParaRPr lang="en-US" dirty="0">
              <a:solidFill>
                <a:srgbClr val="0070C0"/>
              </a:solidFill>
            </a:endParaRPr>
          </a:p>
          <a:p>
            <a:r>
              <a:rPr lang="en-US" dirty="0">
                <a:solidFill>
                  <a:srgbClr val="0070C0"/>
                </a:solidFill>
              </a:rPr>
              <a:t>A subset of the fields.</a:t>
            </a:r>
          </a:p>
          <a:p>
            <a:endParaRPr lang="en-US" dirty="0">
              <a:solidFill>
                <a:srgbClr val="0070C0"/>
              </a:solidFill>
            </a:endParaRPr>
          </a:p>
          <a:p>
            <a:r>
              <a:rPr lang="en-US" dirty="0">
                <a:solidFill>
                  <a:srgbClr val="0070C0"/>
                </a:solidFill>
              </a:rPr>
              <a:t>A lot of online data comes with</a:t>
            </a:r>
            <a:br>
              <a:rPr lang="en-US" dirty="0">
                <a:solidFill>
                  <a:srgbClr val="0070C0"/>
                </a:solidFill>
              </a:rPr>
            </a:br>
            <a:r>
              <a:rPr lang="en-US" dirty="0">
                <a:solidFill>
                  <a:srgbClr val="0070C0"/>
                </a:solidFill>
              </a:rPr>
              <a:t>a PDF or txt explaining the fields,</a:t>
            </a:r>
            <a:br>
              <a:rPr lang="en-US" dirty="0">
                <a:solidFill>
                  <a:srgbClr val="0070C0"/>
                </a:solidFill>
              </a:rPr>
            </a:br>
            <a:r>
              <a:rPr lang="en-US" dirty="0">
                <a:solidFill>
                  <a:srgbClr val="0070C0"/>
                </a:solidFill>
              </a:rPr>
              <a:t>values, sources, etc.</a:t>
            </a:r>
            <a:endParaRPr lang="en-US" dirty="0"/>
          </a:p>
          <a:p>
            <a:pPr marL="0" indent="0">
              <a:buNone/>
            </a:pPr>
            <a:endParaRPr lang="en-US" dirty="0"/>
          </a:p>
        </p:txBody>
      </p:sp>
      <p:sp>
        <p:nvSpPr>
          <p:cNvPr id="3" name="Title 2">
            <a:extLst>
              <a:ext uri="{FF2B5EF4-FFF2-40B4-BE49-F238E27FC236}">
                <a16:creationId xmlns:a16="http://schemas.microsoft.com/office/drawing/2014/main" id="{08B660E6-2406-E346-A14D-A28B242FE930}"/>
              </a:ext>
            </a:extLst>
          </p:cNvPr>
          <p:cNvSpPr>
            <a:spLocks noGrp="1"/>
          </p:cNvSpPr>
          <p:nvPr>
            <p:ph type="title"/>
          </p:nvPr>
        </p:nvSpPr>
        <p:spPr/>
        <p:txBody>
          <a:bodyPr/>
          <a:lstStyle/>
          <a:p>
            <a:r>
              <a:rPr lang="en-US" dirty="0"/>
              <a:t>Second Source of Information</a:t>
            </a:r>
          </a:p>
        </p:txBody>
      </p:sp>
      <p:pic>
        <p:nvPicPr>
          <p:cNvPr id="4" name="Picture 3">
            <a:extLst>
              <a:ext uri="{FF2B5EF4-FFF2-40B4-BE49-F238E27FC236}">
                <a16:creationId xmlns:a16="http://schemas.microsoft.com/office/drawing/2014/main" id="{62D4057A-645A-4243-A620-0BF660150BD0}"/>
              </a:ext>
            </a:extLst>
          </p:cNvPr>
          <p:cNvPicPr>
            <a:picLocks noChangeAspect="1"/>
          </p:cNvPicPr>
          <p:nvPr/>
        </p:nvPicPr>
        <p:blipFill>
          <a:blip r:embed="rId2"/>
          <a:stretch>
            <a:fillRect/>
          </a:stretch>
        </p:blipFill>
        <p:spPr>
          <a:xfrm>
            <a:off x="4372857" y="1276350"/>
            <a:ext cx="4543249" cy="3276600"/>
          </a:xfrm>
          <a:prstGeom prst="rect">
            <a:avLst/>
          </a:prstGeom>
          <a:ln w="38100">
            <a:solidFill>
              <a:srgbClr val="0070C0"/>
            </a:solidFill>
          </a:ln>
        </p:spPr>
      </p:pic>
      <p:pic>
        <p:nvPicPr>
          <p:cNvPr id="5" name="Picture 4">
            <a:extLst>
              <a:ext uri="{FF2B5EF4-FFF2-40B4-BE49-F238E27FC236}">
                <a16:creationId xmlns:a16="http://schemas.microsoft.com/office/drawing/2014/main" id="{7B3EB7FC-21E5-D149-8234-05752C806AB2}"/>
              </a:ext>
            </a:extLst>
          </p:cNvPr>
          <p:cNvPicPr>
            <a:picLocks noChangeAspect="1"/>
          </p:cNvPicPr>
          <p:nvPr/>
        </p:nvPicPr>
        <p:blipFill>
          <a:blip r:embed="rId3"/>
          <a:stretch>
            <a:fillRect/>
          </a:stretch>
        </p:blipFill>
        <p:spPr>
          <a:xfrm>
            <a:off x="172570" y="3562350"/>
            <a:ext cx="3886200" cy="770816"/>
          </a:xfrm>
          <a:prstGeom prst="rect">
            <a:avLst/>
          </a:prstGeom>
        </p:spPr>
      </p:pic>
      <p:sp>
        <p:nvSpPr>
          <p:cNvPr id="6" name="Right Arrow 5">
            <a:extLst>
              <a:ext uri="{FF2B5EF4-FFF2-40B4-BE49-F238E27FC236}">
                <a16:creationId xmlns:a16="http://schemas.microsoft.com/office/drawing/2014/main" id="{AA66BC23-727F-3440-B37F-B8A24ED2B1D2}"/>
              </a:ext>
            </a:extLst>
          </p:cNvPr>
          <p:cNvSpPr/>
          <p:nvPr/>
        </p:nvSpPr>
        <p:spPr>
          <a:xfrm>
            <a:off x="3001963" y="1657350"/>
            <a:ext cx="1295400" cy="3810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687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0F8ADD24-3803-424D-A008-4813CE3BA825}"/>
              </a:ext>
            </a:extLst>
          </p:cNvPr>
          <p:cNvSpPr>
            <a:spLocks noGrp="1"/>
          </p:cNvSpPr>
          <p:nvPr>
            <p:ph idx="1"/>
          </p:nvPr>
        </p:nvSpPr>
        <p:spPr>
          <a:xfrm>
            <a:off x="152400" y="3337392"/>
            <a:ext cx="8839200" cy="1291758"/>
          </a:xfrm>
        </p:spPr>
        <p:txBody>
          <a:bodyPr/>
          <a:lstStyle/>
          <a:p>
            <a:r>
              <a:rPr lang="en-US" dirty="0"/>
              <a:t>Why do I need a census data?</a:t>
            </a:r>
          </a:p>
          <a:p>
            <a:r>
              <a:rPr lang="en-US" dirty="0"/>
              <a:t>Total death/sickness numbers are meaningless without considering population.</a:t>
            </a:r>
          </a:p>
        </p:txBody>
      </p:sp>
      <p:sp>
        <p:nvSpPr>
          <p:cNvPr id="3" name="Title 2">
            <a:extLst>
              <a:ext uri="{FF2B5EF4-FFF2-40B4-BE49-F238E27FC236}">
                <a16:creationId xmlns:a16="http://schemas.microsoft.com/office/drawing/2014/main" id="{08B660E6-2406-E346-A14D-A28B242FE930}"/>
              </a:ext>
            </a:extLst>
          </p:cNvPr>
          <p:cNvSpPr>
            <a:spLocks noGrp="1"/>
          </p:cNvSpPr>
          <p:nvPr>
            <p:ph type="title"/>
          </p:nvPr>
        </p:nvSpPr>
        <p:spPr/>
        <p:txBody>
          <a:bodyPr/>
          <a:lstStyle/>
          <a:p>
            <a:r>
              <a:rPr lang="en-US" dirty="0"/>
              <a:t>Second Source of Information (Sample)</a:t>
            </a:r>
          </a:p>
        </p:txBody>
      </p:sp>
      <p:pic>
        <p:nvPicPr>
          <p:cNvPr id="9" name="Picture 8">
            <a:extLst>
              <a:ext uri="{FF2B5EF4-FFF2-40B4-BE49-F238E27FC236}">
                <a16:creationId xmlns:a16="http://schemas.microsoft.com/office/drawing/2014/main" id="{E2C7C60E-6213-8F43-AD71-F2DF457FBF54}"/>
              </a:ext>
            </a:extLst>
          </p:cNvPr>
          <p:cNvPicPr>
            <a:picLocks noChangeAspect="1"/>
          </p:cNvPicPr>
          <p:nvPr/>
        </p:nvPicPr>
        <p:blipFill>
          <a:blip r:embed="rId2"/>
          <a:stretch>
            <a:fillRect/>
          </a:stretch>
        </p:blipFill>
        <p:spPr>
          <a:xfrm>
            <a:off x="172569" y="590550"/>
            <a:ext cx="8666630" cy="2600611"/>
          </a:xfrm>
          <a:prstGeom prst="rect">
            <a:avLst/>
          </a:prstGeom>
        </p:spPr>
      </p:pic>
    </p:spTree>
    <p:extLst>
      <p:ext uri="{BB962C8B-B14F-4D97-AF65-F5344CB8AC3E}">
        <p14:creationId xmlns:p14="http://schemas.microsoft.com/office/powerpoint/2010/main" val="1618390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8C787C-8A77-354D-950A-94B452D34061}"/>
              </a:ext>
            </a:extLst>
          </p:cNvPr>
          <p:cNvSpPr>
            <a:spLocks noGrp="1"/>
          </p:cNvSpPr>
          <p:nvPr>
            <p:ph type="title"/>
          </p:nvPr>
        </p:nvSpPr>
        <p:spPr/>
        <p:txBody>
          <a:bodyPr/>
          <a:lstStyle/>
          <a:p>
            <a:r>
              <a:rPr lang="en-US" dirty="0"/>
              <a:t>Preparing the Data for Data Science</a:t>
            </a:r>
          </a:p>
        </p:txBody>
      </p:sp>
      <p:pic>
        <p:nvPicPr>
          <p:cNvPr id="4" name="Picture 3">
            <a:extLst>
              <a:ext uri="{FF2B5EF4-FFF2-40B4-BE49-F238E27FC236}">
                <a16:creationId xmlns:a16="http://schemas.microsoft.com/office/drawing/2014/main" id="{47FA84C2-A8EE-9B44-90FA-B5A5F9546EDE}"/>
              </a:ext>
            </a:extLst>
          </p:cNvPr>
          <p:cNvPicPr>
            <a:picLocks noChangeAspect="1"/>
          </p:cNvPicPr>
          <p:nvPr/>
        </p:nvPicPr>
        <p:blipFill>
          <a:blip r:embed="rId2"/>
          <a:stretch>
            <a:fillRect/>
          </a:stretch>
        </p:blipFill>
        <p:spPr>
          <a:xfrm>
            <a:off x="1143000" y="548377"/>
            <a:ext cx="6271785" cy="4046746"/>
          </a:xfrm>
          <a:prstGeom prst="rect">
            <a:avLst/>
          </a:prstGeom>
        </p:spPr>
      </p:pic>
      <p:sp>
        <p:nvSpPr>
          <p:cNvPr id="5" name="TextBox 4">
            <a:extLst>
              <a:ext uri="{FF2B5EF4-FFF2-40B4-BE49-F238E27FC236}">
                <a16:creationId xmlns:a16="http://schemas.microsoft.com/office/drawing/2014/main" id="{17B25A9E-D5D6-3A4E-9C93-4A965A9943F6}"/>
              </a:ext>
            </a:extLst>
          </p:cNvPr>
          <p:cNvSpPr txBox="1"/>
          <p:nvPr/>
        </p:nvSpPr>
        <p:spPr>
          <a:xfrm>
            <a:off x="533400" y="3714750"/>
            <a:ext cx="811441" cy="584775"/>
          </a:xfrm>
          <a:prstGeom prst="rect">
            <a:avLst/>
          </a:prstGeom>
          <a:noFill/>
        </p:spPr>
        <p:txBody>
          <a:bodyPr wrap="none" rtlCol="0">
            <a:spAutoFit/>
          </a:bodyPr>
          <a:lstStyle/>
          <a:p>
            <a:pPr algn="ctr"/>
            <a:r>
              <a:rPr lang="en-US" sz="1600" dirty="0">
                <a:solidFill>
                  <a:srgbClr val="00B050"/>
                </a:solidFill>
              </a:rPr>
              <a:t>Data</a:t>
            </a:r>
            <a:br>
              <a:rPr lang="en-US" sz="1600" dirty="0">
                <a:solidFill>
                  <a:srgbClr val="00B050"/>
                </a:solidFill>
              </a:rPr>
            </a:br>
            <a:r>
              <a:rPr lang="en-US" sz="1600" dirty="0">
                <a:solidFill>
                  <a:srgbClr val="00B050"/>
                </a:solidFill>
              </a:rPr>
              <a:t>Science</a:t>
            </a:r>
          </a:p>
        </p:txBody>
      </p:sp>
      <p:sp>
        <p:nvSpPr>
          <p:cNvPr id="6" name="TextBox 5">
            <a:extLst>
              <a:ext uri="{FF2B5EF4-FFF2-40B4-BE49-F238E27FC236}">
                <a16:creationId xmlns:a16="http://schemas.microsoft.com/office/drawing/2014/main" id="{79FA3B5B-CF39-8A47-A208-58C53C956587}"/>
              </a:ext>
            </a:extLst>
          </p:cNvPr>
          <p:cNvSpPr txBox="1"/>
          <p:nvPr/>
        </p:nvSpPr>
        <p:spPr>
          <a:xfrm>
            <a:off x="6053887" y="1494759"/>
            <a:ext cx="2114873" cy="830997"/>
          </a:xfrm>
          <a:prstGeom prst="rect">
            <a:avLst/>
          </a:prstGeom>
          <a:noFill/>
        </p:spPr>
        <p:txBody>
          <a:bodyPr wrap="none" rtlCol="0">
            <a:spAutoFit/>
          </a:bodyPr>
          <a:lstStyle/>
          <a:p>
            <a:pPr algn="ctr"/>
            <a:r>
              <a:rPr lang="en-US" sz="1600" dirty="0">
                <a:solidFill>
                  <a:srgbClr val="0070C0"/>
                </a:solidFill>
              </a:rPr>
              <a:t>Database and Software</a:t>
            </a:r>
            <a:br>
              <a:rPr lang="en-US" sz="1600" dirty="0">
                <a:solidFill>
                  <a:srgbClr val="0070C0"/>
                </a:solidFill>
              </a:rPr>
            </a:br>
            <a:r>
              <a:rPr lang="en-US" sz="1600" dirty="0">
                <a:solidFill>
                  <a:srgbClr val="0070C0"/>
                </a:solidFill>
              </a:rPr>
              <a:t>Engineering</a:t>
            </a:r>
            <a:br>
              <a:rPr lang="en-US" sz="1600" dirty="0">
                <a:solidFill>
                  <a:srgbClr val="0070C0"/>
                </a:solidFill>
              </a:rPr>
            </a:br>
            <a:r>
              <a:rPr lang="en-US" sz="1600" dirty="0">
                <a:solidFill>
                  <a:srgbClr val="0070C0"/>
                </a:solidFill>
              </a:rPr>
              <a:t>(This course)</a:t>
            </a:r>
          </a:p>
        </p:txBody>
      </p:sp>
    </p:spTree>
    <p:extLst>
      <p:ext uri="{BB962C8B-B14F-4D97-AF65-F5344CB8AC3E}">
        <p14:creationId xmlns:p14="http://schemas.microsoft.com/office/powerpoint/2010/main" val="3617936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8A92707-B28E-4143-92CD-02DEEFBC805B}"/>
              </a:ext>
            </a:extLst>
          </p:cNvPr>
          <p:cNvSpPr>
            <a:spLocks noGrp="1"/>
          </p:cNvSpPr>
          <p:nvPr>
            <p:ph idx="1"/>
          </p:nvPr>
        </p:nvSpPr>
        <p:spPr>
          <a:xfrm>
            <a:off x="160764" y="474638"/>
            <a:ext cx="8839200" cy="4038600"/>
          </a:xfrm>
        </p:spPr>
        <p:txBody>
          <a:bodyPr/>
          <a:lstStyle/>
          <a:p>
            <a:r>
              <a:rPr lang="en-US" sz="1800" dirty="0"/>
              <a:t>There are two sets of data linked by values in columns:</a:t>
            </a:r>
          </a:p>
          <a:p>
            <a:pPr lvl="1"/>
            <a:r>
              <a:rPr lang="en-US" sz="1600" dirty="0"/>
              <a:t>NY Times data FIPS column.</a:t>
            </a:r>
          </a:p>
          <a:p>
            <a:pPr lvl="1"/>
            <a:r>
              <a:rPr lang="en-US" sz="1600" dirty="0"/>
              <a:t>Census Data Place concatenation of state and county codes.</a:t>
            </a:r>
          </a:p>
          <a:p>
            <a:r>
              <a:rPr lang="en-US" sz="1800" dirty="0"/>
              <a:t>No. of rows: NY Times Data – 870K, Census Data: 81K</a:t>
            </a:r>
          </a:p>
          <a:p>
            <a:r>
              <a:rPr lang="en-US" sz="1800" dirty="0"/>
              <a:t>Producing a new “table” that contains matching rows can be tricky.</a:t>
            </a:r>
          </a:p>
          <a:p>
            <a:pPr lvl="1"/>
            <a:r>
              <a:rPr lang="en-US" sz="1600" dirty="0"/>
              <a:t>I could write a program, or</a:t>
            </a:r>
          </a:p>
          <a:p>
            <a:pPr lvl="1"/>
            <a:r>
              <a:rPr lang="en-US" sz="1600" dirty="0"/>
              <a:t>There is a complicated set of instructions I can follow to accomplish in Excel.</a:t>
            </a:r>
          </a:p>
          <a:p>
            <a:r>
              <a:rPr lang="en-US" sz="1800" dirty="0"/>
              <a:t>Even if I could figure it out, it would execute slowly. There are a lot of possible matches.</a:t>
            </a:r>
          </a:p>
          <a:p>
            <a:r>
              <a:rPr lang="en-US" sz="1800" i="1" dirty="0"/>
              <a:t>It would seem that solving this problem of efficiently “joining” rows from multiple, large tables based on column values is a common problem.</a:t>
            </a:r>
          </a:p>
          <a:p>
            <a:pPr lvl="1"/>
            <a:r>
              <a:rPr lang="en-US" sz="1600" dirty="0"/>
              <a:t>It would be nice if there were something that could implement the operation in a general way for arbitrary tables.</a:t>
            </a:r>
          </a:p>
          <a:p>
            <a:pPr lvl="1"/>
            <a:r>
              <a:rPr lang="en-US" sz="1600" dirty="0"/>
              <a:t>Oh. And the Census data is by town, and I need to roll up by county. This just got harder.</a:t>
            </a:r>
          </a:p>
          <a:p>
            <a:pPr lvl="1"/>
            <a:endParaRPr lang="en-US" sz="1600" dirty="0"/>
          </a:p>
          <a:p>
            <a:pPr lvl="1"/>
            <a:endParaRPr lang="en-US" sz="1600" dirty="0"/>
          </a:p>
        </p:txBody>
      </p:sp>
      <p:sp>
        <p:nvSpPr>
          <p:cNvPr id="5" name="Title 4">
            <a:extLst>
              <a:ext uri="{FF2B5EF4-FFF2-40B4-BE49-F238E27FC236}">
                <a16:creationId xmlns:a16="http://schemas.microsoft.com/office/drawing/2014/main" id="{ED3DB171-1C59-204B-8DEC-8ADE2EB00314}"/>
              </a:ext>
            </a:extLst>
          </p:cNvPr>
          <p:cNvSpPr>
            <a:spLocks noGrp="1"/>
          </p:cNvSpPr>
          <p:nvPr>
            <p:ph type="title"/>
          </p:nvPr>
        </p:nvSpPr>
        <p:spPr/>
        <p:txBody>
          <a:bodyPr/>
          <a:lstStyle/>
          <a:p>
            <a:r>
              <a:rPr lang="en-US" dirty="0"/>
              <a:t>Problem 1 – Join on FIPS Codes</a:t>
            </a:r>
          </a:p>
        </p:txBody>
      </p:sp>
    </p:spTree>
    <p:extLst>
      <p:ext uri="{BB962C8B-B14F-4D97-AF65-F5344CB8AC3E}">
        <p14:creationId xmlns:p14="http://schemas.microsoft.com/office/powerpoint/2010/main" val="746298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5F2DD7C-090C-1241-915A-B05674A57536}"/>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Problems:</a:t>
            </a:r>
          </a:p>
          <a:p>
            <a:pPr marL="857250" lvl="1" indent="-457200">
              <a:spcBef>
                <a:spcPts val="0"/>
              </a:spcBef>
              <a:spcAft>
                <a:spcPts val="200"/>
              </a:spcAft>
            </a:pPr>
            <a:r>
              <a:rPr lang="en-US" sz="1400" dirty="0"/>
              <a:t>Basic problems</a:t>
            </a:r>
          </a:p>
          <a:p>
            <a:pPr marL="1257300" lvl="2" indent="-457200">
              <a:spcBef>
                <a:spcPts val="0"/>
              </a:spcBef>
              <a:spcAft>
                <a:spcPts val="200"/>
              </a:spcAft>
              <a:buFont typeface="+mj-lt"/>
              <a:buAutoNum type="arabicPeriod"/>
            </a:pPr>
            <a:r>
              <a:rPr lang="en-US" sz="1200" dirty="0"/>
              <a:t>Get and load the data in some form that I can handle.</a:t>
            </a:r>
          </a:p>
          <a:p>
            <a:pPr marL="1257300" lvl="2" indent="-457200">
              <a:spcBef>
                <a:spcPts val="0"/>
              </a:spcBef>
              <a:spcAft>
                <a:spcPts val="200"/>
              </a:spcAft>
              <a:buFont typeface="+mj-lt"/>
              <a:buAutoNum type="arabicPeriod"/>
            </a:pPr>
            <a:r>
              <a:rPr lang="en-US" sz="1200" dirty="0"/>
              <a:t>Perform two transforms:</a:t>
            </a:r>
          </a:p>
          <a:p>
            <a:pPr marL="1714500" lvl="3" indent="-457200">
              <a:spcBef>
                <a:spcPts val="0"/>
              </a:spcBef>
              <a:spcAft>
                <a:spcPts val="200"/>
              </a:spcAft>
              <a:buFont typeface="+mj-lt"/>
              <a:buAutoNum type="arabicPeriod"/>
            </a:pPr>
            <a:r>
              <a:rPr lang="en-US" sz="1100" dirty="0"/>
              <a:t>NYT Data:  Convert the cumulative cases and deaths to daily cases and deaths.</a:t>
            </a:r>
          </a:p>
          <a:p>
            <a:pPr marL="1714500" lvl="3" indent="-457200">
              <a:spcBef>
                <a:spcPts val="0"/>
              </a:spcBef>
              <a:spcAft>
                <a:spcPts val="200"/>
              </a:spcAft>
              <a:buFont typeface="+mj-lt"/>
              <a:buAutoNum type="arabicPeriod"/>
            </a:pPr>
            <a:r>
              <a:rPr lang="en-US" sz="1100" dirty="0"/>
              <a:t>US Census Data:</a:t>
            </a:r>
          </a:p>
          <a:p>
            <a:pPr marL="2171700" lvl="4" indent="-457200">
              <a:spcBef>
                <a:spcPts val="0"/>
              </a:spcBef>
              <a:spcAft>
                <a:spcPts val="200"/>
              </a:spcAft>
              <a:buFont typeface="+mj-lt"/>
              <a:buAutoNum type="arabicPeriod"/>
            </a:pPr>
            <a:r>
              <a:rPr lang="en-US" sz="1100" dirty="0"/>
              <a:t>Drop columns for  population estimates except for 2019.</a:t>
            </a:r>
          </a:p>
          <a:p>
            <a:pPr marL="2171700" lvl="4" indent="-457200">
              <a:spcBef>
                <a:spcPts val="0"/>
              </a:spcBef>
              <a:spcAft>
                <a:spcPts val="200"/>
              </a:spcAft>
              <a:buFont typeface="+mj-lt"/>
              <a:buAutoNum type="arabicPeriod"/>
            </a:pPr>
            <a:r>
              <a:rPr lang="en-US" sz="1100" dirty="0"/>
              <a:t>Merge some columns to produce a FIPS.</a:t>
            </a:r>
          </a:p>
          <a:p>
            <a:pPr marL="2171700" lvl="4" indent="-457200">
              <a:spcBef>
                <a:spcPts val="0"/>
              </a:spcBef>
              <a:spcAft>
                <a:spcPts val="200"/>
              </a:spcAft>
              <a:buFont typeface="+mj-lt"/>
              <a:buAutoNum type="arabicPeriod"/>
            </a:pPr>
            <a:r>
              <a:rPr lang="en-US" sz="1100" dirty="0"/>
              <a:t>Aggregate/Sum individual town/place values to produce county values.</a:t>
            </a:r>
          </a:p>
          <a:p>
            <a:pPr marL="857250" lvl="1" indent="-457200">
              <a:spcBef>
                <a:spcPts val="0"/>
              </a:spcBef>
              <a:spcAft>
                <a:spcPts val="200"/>
              </a:spcAft>
            </a:pPr>
            <a:r>
              <a:rPr lang="en-US" sz="1400" dirty="0"/>
              <a:t>Moderately complex problem: Join the data to correlate population data and deaths/cases.</a:t>
            </a:r>
          </a:p>
          <a:p>
            <a:pPr marL="857250" lvl="1" indent="-457200">
              <a:spcBef>
                <a:spcPts val="0"/>
              </a:spcBef>
              <a:spcAft>
                <a:spcPts val="200"/>
              </a:spcAft>
            </a:pPr>
            <a:r>
              <a:rPr lang="en-US" sz="1400" dirty="0"/>
              <a:t>Complex problem: Resolve inconsistencies and mismatches.</a:t>
            </a:r>
            <a:br>
              <a:rPr lang="en-US" sz="1400" dirty="0"/>
            </a:br>
            <a:endParaRPr lang="en-US" sz="1400" dirty="0"/>
          </a:p>
          <a:p>
            <a:pPr marL="457200" indent="-457200">
              <a:spcBef>
                <a:spcPts val="0"/>
              </a:spcBef>
              <a:spcAft>
                <a:spcPts val="200"/>
              </a:spcAft>
            </a:pPr>
            <a:r>
              <a:rPr lang="en-US" sz="1600" dirty="0"/>
              <a:t>There are several ways to solve these problems. </a:t>
            </a:r>
          </a:p>
          <a:p>
            <a:pPr lvl="1">
              <a:spcBef>
                <a:spcPts val="0"/>
              </a:spcBef>
              <a:spcAft>
                <a:spcPts val="200"/>
              </a:spcAft>
            </a:pPr>
            <a:r>
              <a:rPr lang="en-US" sz="1400" dirty="0"/>
              <a:t>Write programs, but they would be specific to this problem.</a:t>
            </a:r>
          </a:p>
          <a:p>
            <a:pPr lvl="1">
              <a:spcBef>
                <a:spcPts val="0"/>
              </a:spcBef>
              <a:spcAft>
                <a:spcPts val="200"/>
              </a:spcAft>
            </a:pPr>
            <a:r>
              <a:rPr lang="en-US" sz="1400" dirty="0"/>
              <a:t>Do a lot of editing in spreadsheets, but this can be tricky and will not work for enormous datasets.</a:t>
            </a:r>
            <a:br>
              <a:rPr lang="en-US" sz="1400" dirty="0"/>
            </a:br>
            <a:endParaRPr lang="en-US" sz="1400" dirty="0"/>
          </a:p>
          <a:p>
            <a:pPr>
              <a:spcBef>
                <a:spcPts val="0"/>
              </a:spcBef>
              <a:spcAft>
                <a:spcPts val="200"/>
              </a:spcAft>
            </a:pPr>
            <a:r>
              <a:rPr lang="en-US" sz="1600" dirty="0"/>
              <a:t>These operations seem like operations that are common to many scenarios.</a:t>
            </a:r>
            <a:br>
              <a:rPr lang="en-US" sz="1600" dirty="0"/>
            </a:br>
            <a:r>
              <a:rPr lang="en-US" sz="1600" dirty="0"/>
              <a:t>If we had a thing that solved the problems in a general way, it would be awesome.</a:t>
            </a:r>
          </a:p>
          <a:p>
            <a:pPr>
              <a:spcBef>
                <a:spcPts val="0"/>
              </a:spcBef>
              <a:spcAft>
                <a:spcPts val="200"/>
              </a:spcAft>
            </a:pPr>
            <a:endParaRPr lang="en-US" sz="1600" dirty="0"/>
          </a:p>
        </p:txBody>
      </p:sp>
      <p:sp>
        <p:nvSpPr>
          <p:cNvPr id="5" name="Title 4">
            <a:extLst>
              <a:ext uri="{FF2B5EF4-FFF2-40B4-BE49-F238E27FC236}">
                <a16:creationId xmlns:a16="http://schemas.microsoft.com/office/drawing/2014/main" id="{5439800A-3662-5541-AE7C-677375529198}"/>
              </a:ext>
            </a:extLst>
          </p:cNvPr>
          <p:cNvSpPr>
            <a:spLocks noGrp="1"/>
          </p:cNvSpPr>
          <p:nvPr>
            <p:ph type="title"/>
          </p:nvPr>
        </p:nvSpPr>
        <p:spPr/>
        <p:txBody>
          <a:bodyPr/>
          <a:lstStyle/>
          <a:p>
            <a:r>
              <a:rPr lang="en-US" dirty="0"/>
              <a:t>Data Engineering Problems</a:t>
            </a:r>
          </a:p>
        </p:txBody>
      </p:sp>
    </p:spTree>
    <p:extLst>
      <p:ext uri="{BB962C8B-B14F-4D97-AF65-F5344CB8AC3E}">
        <p14:creationId xmlns:p14="http://schemas.microsoft.com/office/powerpoint/2010/main" val="1687133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7D6761-82AA-3043-9579-88F821E65873}"/>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C98D11A3-E627-B347-901E-8EC62DC07DA6}"/>
              </a:ext>
            </a:extLst>
          </p:cNvPr>
          <p:cNvSpPr>
            <a:spLocks noGrp="1"/>
          </p:cNvSpPr>
          <p:nvPr>
            <p:ph type="title"/>
          </p:nvPr>
        </p:nvSpPr>
        <p:spPr/>
        <p:txBody>
          <a:bodyPr/>
          <a:lstStyle/>
          <a:p>
            <a:r>
              <a:rPr lang="en-US" dirty="0"/>
              <a:t>Go to Notebook</a:t>
            </a:r>
          </a:p>
        </p:txBody>
      </p:sp>
    </p:spTree>
    <p:extLst>
      <p:ext uri="{BB962C8B-B14F-4D97-AF65-F5344CB8AC3E}">
        <p14:creationId xmlns:p14="http://schemas.microsoft.com/office/powerpoint/2010/main" val="2895302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5F2DD7C-090C-1241-915A-B05674A57536}"/>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Problems:</a:t>
            </a:r>
          </a:p>
          <a:p>
            <a:pPr marL="857250" lvl="1" indent="-457200">
              <a:spcBef>
                <a:spcPts val="0"/>
              </a:spcBef>
              <a:spcAft>
                <a:spcPts val="200"/>
              </a:spcAft>
            </a:pPr>
            <a:r>
              <a:rPr lang="en-US" sz="1400" dirty="0"/>
              <a:t>Basic problems</a:t>
            </a:r>
          </a:p>
          <a:p>
            <a:pPr marL="1257300" lvl="2" indent="-457200">
              <a:spcBef>
                <a:spcPts val="0"/>
              </a:spcBef>
              <a:spcAft>
                <a:spcPts val="200"/>
              </a:spcAft>
              <a:buFont typeface="+mj-lt"/>
              <a:buAutoNum type="arabicPeriod"/>
            </a:pPr>
            <a:r>
              <a:rPr lang="en-US" sz="1200" dirty="0"/>
              <a:t>Get and load the data in some form that I can handle.</a:t>
            </a:r>
          </a:p>
          <a:p>
            <a:pPr marL="1257300" lvl="2" indent="-457200">
              <a:spcBef>
                <a:spcPts val="0"/>
              </a:spcBef>
              <a:spcAft>
                <a:spcPts val="200"/>
              </a:spcAft>
              <a:buFont typeface="+mj-lt"/>
              <a:buAutoNum type="arabicPeriod"/>
            </a:pPr>
            <a:r>
              <a:rPr lang="en-US" sz="1200" dirty="0"/>
              <a:t>Perform two transforms:</a:t>
            </a:r>
          </a:p>
          <a:p>
            <a:pPr marL="1714500" lvl="3" indent="-457200">
              <a:spcBef>
                <a:spcPts val="0"/>
              </a:spcBef>
              <a:spcAft>
                <a:spcPts val="200"/>
              </a:spcAft>
              <a:buFont typeface="+mj-lt"/>
              <a:buAutoNum type="arabicPeriod"/>
            </a:pPr>
            <a:r>
              <a:rPr lang="en-US" sz="1100" dirty="0"/>
              <a:t>NYT Data:  Convert the cumulative cases and deaths to daily cases and deaths.</a:t>
            </a:r>
          </a:p>
          <a:p>
            <a:pPr marL="1714500" lvl="3" indent="-457200">
              <a:spcBef>
                <a:spcPts val="0"/>
              </a:spcBef>
              <a:spcAft>
                <a:spcPts val="200"/>
              </a:spcAft>
              <a:buFont typeface="+mj-lt"/>
              <a:buAutoNum type="arabicPeriod"/>
            </a:pPr>
            <a:r>
              <a:rPr lang="en-US" sz="1100" dirty="0"/>
              <a:t>US Census Data:</a:t>
            </a:r>
          </a:p>
          <a:p>
            <a:pPr marL="2171700" lvl="4" indent="-457200">
              <a:spcBef>
                <a:spcPts val="0"/>
              </a:spcBef>
              <a:spcAft>
                <a:spcPts val="200"/>
              </a:spcAft>
              <a:buFont typeface="+mj-lt"/>
              <a:buAutoNum type="arabicPeriod"/>
            </a:pPr>
            <a:r>
              <a:rPr lang="en-US" sz="1100" dirty="0"/>
              <a:t>Drop columns for  population estimates except for 2019.</a:t>
            </a:r>
          </a:p>
          <a:p>
            <a:pPr marL="2171700" lvl="4" indent="-457200">
              <a:spcBef>
                <a:spcPts val="0"/>
              </a:spcBef>
              <a:spcAft>
                <a:spcPts val="200"/>
              </a:spcAft>
              <a:buFont typeface="+mj-lt"/>
              <a:buAutoNum type="arabicPeriod"/>
            </a:pPr>
            <a:r>
              <a:rPr lang="en-US" sz="1100" dirty="0"/>
              <a:t>Merge some columns to produce a FIPS.</a:t>
            </a:r>
          </a:p>
          <a:p>
            <a:pPr marL="2171700" lvl="4" indent="-457200">
              <a:spcBef>
                <a:spcPts val="0"/>
              </a:spcBef>
              <a:spcAft>
                <a:spcPts val="200"/>
              </a:spcAft>
              <a:buFont typeface="+mj-lt"/>
              <a:buAutoNum type="arabicPeriod"/>
            </a:pPr>
            <a:r>
              <a:rPr lang="en-US" sz="1100" dirty="0"/>
              <a:t>Aggregate/Sum individual town/place values to produce county values.</a:t>
            </a:r>
          </a:p>
          <a:p>
            <a:pPr marL="857250" lvl="1" indent="-457200">
              <a:spcBef>
                <a:spcPts val="0"/>
              </a:spcBef>
              <a:spcAft>
                <a:spcPts val="200"/>
              </a:spcAft>
            </a:pPr>
            <a:r>
              <a:rPr lang="en-US" sz="1400" dirty="0"/>
              <a:t>Moderately complex problem: Join the data to correlate population data and deaths/cases.</a:t>
            </a:r>
          </a:p>
          <a:p>
            <a:pPr marL="857250" lvl="1" indent="-457200">
              <a:spcBef>
                <a:spcPts val="0"/>
              </a:spcBef>
              <a:spcAft>
                <a:spcPts val="200"/>
              </a:spcAft>
            </a:pPr>
            <a:r>
              <a:rPr lang="en-US" sz="1400" dirty="0"/>
              <a:t>Complex problem: Resolve inconsistencies and mismatches.</a:t>
            </a:r>
            <a:br>
              <a:rPr lang="en-US" sz="1400" dirty="0"/>
            </a:br>
            <a:endParaRPr lang="en-US" sz="1400" dirty="0"/>
          </a:p>
          <a:p>
            <a:pPr marL="457200" indent="-457200">
              <a:spcBef>
                <a:spcPts val="0"/>
              </a:spcBef>
              <a:spcAft>
                <a:spcPts val="200"/>
              </a:spcAft>
            </a:pPr>
            <a:r>
              <a:rPr lang="en-US" sz="1600" dirty="0"/>
              <a:t>There are several ways to solve these problems. </a:t>
            </a:r>
          </a:p>
          <a:p>
            <a:pPr lvl="1">
              <a:spcBef>
                <a:spcPts val="0"/>
              </a:spcBef>
              <a:spcAft>
                <a:spcPts val="200"/>
              </a:spcAft>
            </a:pPr>
            <a:r>
              <a:rPr lang="en-US" sz="1400" dirty="0"/>
              <a:t>Write programs, but they would be specific to this problem.</a:t>
            </a:r>
          </a:p>
          <a:p>
            <a:pPr lvl="1">
              <a:spcBef>
                <a:spcPts val="0"/>
              </a:spcBef>
              <a:spcAft>
                <a:spcPts val="200"/>
              </a:spcAft>
            </a:pPr>
            <a:r>
              <a:rPr lang="en-US" sz="1400" dirty="0"/>
              <a:t>Do a lot of editing in spreadsheets, but this can be tricky and will not work for enormous datasets.</a:t>
            </a:r>
            <a:br>
              <a:rPr lang="en-US" sz="1400" dirty="0"/>
            </a:br>
            <a:endParaRPr lang="en-US" sz="1400" dirty="0"/>
          </a:p>
          <a:p>
            <a:pPr>
              <a:spcBef>
                <a:spcPts val="0"/>
              </a:spcBef>
              <a:spcAft>
                <a:spcPts val="200"/>
              </a:spcAft>
            </a:pPr>
            <a:r>
              <a:rPr lang="en-US" sz="1600" dirty="0">
                <a:solidFill>
                  <a:srgbClr val="FF0000"/>
                </a:solidFill>
              </a:rPr>
              <a:t>These operations seem like operations that are common to many scenarios.</a:t>
            </a:r>
            <a:br>
              <a:rPr lang="en-US" sz="1600" dirty="0">
                <a:solidFill>
                  <a:srgbClr val="FF0000"/>
                </a:solidFill>
              </a:rPr>
            </a:br>
            <a:r>
              <a:rPr lang="en-US" sz="1600" dirty="0">
                <a:solidFill>
                  <a:srgbClr val="FF0000"/>
                </a:solidFill>
              </a:rPr>
              <a:t>It would be awesome if we had a thing that solved the problems in a general way.</a:t>
            </a:r>
          </a:p>
          <a:p>
            <a:pPr>
              <a:spcBef>
                <a:spcPts val="0"/>
              </a:spcBef>
              <a:spcAft>
                <a:spcPts val="200"/>
              </a:spcAft>
            </a:pPr>
            <a:endParaRPr lang="en-US" sz="1600" dirty="0"/>
          </a:p>
        </p:txBody>
      </p:sp>
      <p:sp>
        <p:nvSpPr>
          <p:cNvPr id="5" name="Title 4">
            <a:extLst>
              <a:ext uri="{FF2B5EF4-FFF2-40B4-BE49-F238E27FC236}">
                <a16:creationId xmlns:a16="http://schemas.microsoft.com/office/drawing/2014/main" id="{5439800A-3662-5541-AE7C-677375529198}"/>
              </a:ext>
            </a:extLst>
          </p:cNvPr>
          <p:cNvSpPr>
            <a:spLocks noGrp="1"/>
          </p:cNvSpPr>
          <p:nvPr>
            <p:ph type="title"/>
          </p:nvPr>
        </p:nvSpPr>
        <p:spPr/>
        <p:txBody>
          <a:bodyPr/>
          <a:lstStyle/>
          <a:p>
            <a:r>
              <a:rPr lang="en-US" dirty="0"/>
              <a:t>Data Engineering Problems</a:t>
            </a:r>
          </a:p>
        </p:txBody>
      </p:sp>
      <p:sp>
        <p:nvSpPr>
          <p:cNvPr id="2" name="Rounded Rectangular Callout 1">
            <a:extLst>
              <a:ext uri="{FF2B5EF4-FFF2-40B4-BE49-F238E27FC236}">
                <a16:creationId xmlns:a16="http://schemas.microsoft.com/office/drawing/2014/main" id="{2841A035-CB48-114A-A65D-C2C4D82F38FC}"/>
              </a:ext>
            </a:extLst>
          </p:cNvPr>
          <p:cNvSpPr/>
          <p:nvPr/>
        </p:nvSpPr>
        <p:spPr>
          <a:xfrm>
            <a:off x="3962400" y="2038350"/>
            <a:ext cx="4724400" cy="1219200"/>
          </a:xfrm>
          <a:prstGeom prst="wedgeRoundRectCallout">
            <a:avLst>
              <a:gd name="adj1" fmla="val -40051"/>
              <a:gd name="adj2" fmla="val 126153"/>
              <a:gd name="adj3" fmla="val 16667"/>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Remember this aspiration/question?</a:t>
            </a:r>
          </a:p>
        </p:txBody>
      </p:sp>
    </p:spTree>
    <p:extLst>
      <p:ext uri="{BB962C8B-B14F-4D97-AF65-F5344CB8AC3E}">
        <p14:creationId xmlns:p14="http://schemas.microsoft.com/office/powerpoint/2010/main" val="1727727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742E0-EA50-154F-90CE-49CD3C401469}"/>
              </a:ext>
            </a:extLst>
          </p:cNvPr>
          <p:cNvSpPr>
            <a:spLocks noGrp="1"/>
          </p:cNvSpPr>
          <p:nvPr>
            <p:ph type="title"/>
          </p:nvPr>
        </p:nvSpPr>
        <p:spPr/>
        <p:txBody>
          <a:bodyPr/>
          <a:lstStyle/>
          <a:p>
            <a:r>
              <a:rPr lang="en-US" dirty="0"/>
              <a:t>Query Engines</a:t>
            </a:r>
          </a:p>
        </p:txBody>
      </p:sp>
      <p:pic>
        <p:nvPicPr>
          <p:cNvPr id="5" name="Picture 4">
            <a:extLst>
              <a:ext uri="{FF2B5EF4-FFF2-40B4-BE49-F238E27FC236}">
                <a16:creationId xmlns:a16="http://schemas.microsoft.com/office/drawing/2014/main" id="{8BF9A98F-2673-4C44-B32A-F88CBDFE9295}"/>
              </a:ext>
            </a:extLst>
          </p:cNvPr>
          <p:cNvPicPr>
            <a:picLocks noChangeAspect="1"/>
          </p:cNvPicPr>
          <p:nvPr/>
        </p:nvPicPr>
        <p:blipFill>
          <a:blip r:embed="rId2"/>
          <a:stretch>
            <a:fillRect/>
          </a:stretch>
        </p:blipFill>
        <p:spPr>
          <a:xfrm>
            <a:off x="25109" y="590550"/>
            <a:ext cx="3540674" cy="3752850"/>
          </a:xfrm>
          <a:prstGeom prst="rect">
            <a:avLst/>
          </a:prstGeom>
        </p:spPr>
      </p:pic>
      <p:pic>
        <p:nvPicPr>
          <p:cNvPr id="6" name="Picture 5">
            <a:extLst>
              <a:ext uri="{FF2B5EF4-FFF2-40B4-BE49-F238E27FC236}">
                <a16:creationId xmlns:a16="http://schemas.microsoft.com/office/drawing/2014/main" id="{C1EFDDC7-A120-B542-A0D9-5D226144CB18}"/>
              </a:ext>
            </a:extLst>
          </p:cNvPr>
          <p:cNvPicPr>
            <a:picLocks noChangeAspect="1"/>
          </p:cNvPicPr>
          <p:nvPr/>
        </p:nvPicPr>
        <p:blipFill>
          <a:blip r:embed="rId3"/>
          <a:stretch>
            <a:fillRect/>
          </a:stretch>
        </p:blipFill>
        <p:spPr>
          <a:xfrm>
            <a:off x="4724400" y="57150"/>
            <a:ext cx="4394491" cy="4592056"/>
          </a:xfrm>
          <a:prstGeom prst="rect">
            <a:avLst/>
          </a:prstGeom>
        </p:spPr>
      </p:pic>
      <p:pic>
        <p:nvPicPr>
          <p:cNvPr id="7" name="Picture 6">
            <a:extLst>
              <a:ext uri="{FF2B5EF4-FFF2-40B4-BE49-F238E27FC236}">
                <a16:creationId xmlns:a16="http://schemas.microsoft.com/office/drawing/2014/main" id="{4CCA4DEE-73C4-2D4D-95D0-03D1E5FCD285}"/>
              </a:ext>
            </a:extLst>
          </p:cNvPr>
          <p:cNvPicPr>
            <a:picLocks noChangeAspect="1"/>
          </p:cNvPicPr>
          <p:nvPr/>
        </p:nvPicPr>
        <p:blipFill>
          <a:blip r:embed="rId4"/>
          <a:stretch>
            <a:fillRect/>
          </a:stretch>
        </p:blipFill>
        <p:spPr>
          <a:xfrm>
            <a:off x="3219451" y="1371600"/>
            <a:ext cx="1200150" cy="1200150"/>
          </a:xfrm>
          <a:prstGeom prst="rect">
            <a:avLst/>
          </a:prstGeom>
        </p:spPr>
      </p:pic>
      <p:sp>
        <p:nvSpPr>
          <p:cNvPr id="8" name="TextBox 7">
            <a:extLst>
              <a:ext uri="{FF2B5EF4-FFF2-40B4-BE49-F238E27FC236}">
                <a16:creationId xmlns:a16="http://schemas.microsoft.com/office/drawing/2014/main" id="{E923BDF6-761A-FE47-88BD-39F957A78426}"/>
              </a:ext>
            </a:extLst>
          </p:cNvPr>
          <p:cNvSpPr txBox="1"/>
          <p:nvPr/>
        </p:nvSpPr>
        <p:spPr>
          <a:xfrm>
            <a:off x="3386074" y="1037001"/>
            <a:ext cx="866904" cy="523220"/>
          </a:xfrm>
          <a:prstGeom prst="rect">
            <a:avLst/>
          </a:prstGeom>
          <a:noFill/>
        </p:spPr>
        <p:txBody>
          <a:bodyPr wrap="none" rtlCol="0">
            <a:spAutoFit/>
          </a:bodyPr>
          <a:lstStyle/>
          <a:p>
            <a:pPr algn="ctr"/>
            <a:r>
              <a:rPr lang="en-US" sz="1400" dirty="0"/>
              <a:t>Database</a:t>
            </a:r>
            <a:br>
              <a:rPr lang="en-US" sz="1400" dirty="0"/>
            </a:br>
            <a:r>
              <a:rPr lang="en-US" sz="1400" dirty="0"/>
              <a:t>Engine</a:t>
            </a:r>
          </a:p>
        </p:txBody>
      </p:sp>
      <p:sp>
        <p:nvSpPr>
          <p:cNvPr id="9" name="Right Arrow 8">
            <a:extLst>
              <a:ext uri="{FF2B5EF4-FFF2-40B4-BE49-F238E27FC236}">
                <a16:creationId xmlns:a16="http://schemas.microsoft.com/office/drawing/2014/main" id="{44AE2A02-3415-D34E-A054-B98662D9A344}"/>
              </a:ext>
            </a:extLst>
          </p:cNvPr>
          <p:cNvSpPr/>
          <p:nvPr/>
        </p:nvSpPr>
        <p:spPr>
          <a:xfrm>
            <a:off x="2438400" y="1809750"/>
            <a:ext cx="846331"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1BFDE2D-73FF-CA43-B1E1-F8A6E20A5693}"/>
              </a:ext>
            </a:extLst>
          </p:cNvPr>
          <p:cNvSpPr/>
          <p:nvPr/>
        </p:nvSpPr>
        <p:spPr>
          <a:xfrm>
            <a:off x="4443348" y="1809750"/>
            <a:ext cx="332743"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7DCE950-1E6D-FB4B-BD81-3247E0CB6379}"/>
              </a:ext>
            </a:extLst>
          </p:cNvPr>
          <p:cNvSpPr txBox="1"/>
          <p:nvPr/>
        </p:nvSpPr>
        <p:spPr>
          <a:xfrm>
            <a:off x="1717731" y="3268895"/>
            <a:ext cx="3133999" cy="1384995"/>
          </a:xfrm>
          <a:prstGeom prst="rect">
            <a:avLst/>
          </a:prstGeom>
          <a:noFill/>
        </p:spPr>
        <p:txBody>
          <a:bodyPr wrap="none" rtlCol="0">
            <a:spAutoFit/>
          </a:bodyPr>
          <a:lstStyle/>
          <a:p>
            <a:pPr marL="285750" indent="-285750">
              <a:buFont typeface="Arial" panose="020B0604020202020204" pitchFamily="34" charset="0"/>
              <a:buChar char="•"/>
            </a:pPr>
            <a:r>
              <a:rPr lang="en-US" sz="1400" dirty="0"/>
              <a:t>SQL seems complex. Once you learn</a:t>
            </a:r>
            <a:br>
              <a:rPr lang="en-US" sz="1400" dirty="0"/>
            </a:br>
            <a:r>
              <a:rPr lang="en-US" sz="1400" dirty="0"/>
              <a:t>SQL, it is more productive than hand</a:t>
            </a:r>
            <a:br>
              <a:rPr lang="en-US" sz="1400" dirty="0"/>
            </a:br>
            <a:r>
              <a:rPr lang="en-US" sz="1400" dirty="0"/>
              <a:t>writing code.</a:t>
            </a:r>
          </a:p>
          <a:p>
            <a:pPr marL="285750" indent="-285750">
              <a:buFont typeface="Arial" panose="020B0604020202020204" pitchFamily="34" charset="0"/>
              <a:buChar char="•"/>
            </a:pPr>
            <a:r>
              <a:rPr lang="en-US" sz="1400" dirty="0"/>
              <a:t>We will also see that the engine</a:t>
            </a:r>
            <a:br>
              <a:rPr lang="en-US" sz="1400" dirty="0"/>
            </a:br>
            <a:r>
              <a:rPr lang="en-US" sz="1400" dirty="0"/>
              <a:t>performs sophisticated performance</a:t>
            </a:r>
            <a:br>
              <a:rPr lang="en-US" sz="1400" dirty="0"/>
            </a:br>
            <a:r>
              <a:rPr lang="en-US" sz="1400" dirty="0"/>
              <a:t>optimizations.</a:t>
            </a:r>
          </a:p>
        </p:txBody>
      </p:sp>
    </p:spTree>
    <p:extLst>
      <p:ext uri="{BB962C8B-B14F-4D97-AF65-F5344CB8AC3E}">
        <p14:creationId xmlns:p14="http://schemas.microsoft.com/office/powerpoint/2010/main" val="41966876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01C2A-53F7-0D4A-8DAD-955AEA68742D}"/>
              </a:ext>
            </a:extLst>
          </p:cNvPr>
          <p:cNvSpPr>
            <a:spLocks noGrp="1"/>
          </p:cNvSpPr>
          <p:nvPr>
            <p:ph type="title"/>
          </p:nvPr>
        </p:nvSpPr>
        <p:spPr/>
        <p:txBody>
          <a:bodyPr/>
          <a:lstStyle/>
          <a:p>
            <a:r>
              <a:rPr lang="en-US" dirty="0"/>
              <a:t>Hmm. That was some dark magic, but ... ...</a:t>
            </a:r>
          </a:p>
        </p:txBody>
      </p:sp>
      <p:sp>
        <p:nvSpPr>
          <p:cNvPr id="3" name="Content Placeholder 2">
            <a:extLst>
              <a:ext uri="{FF2B5EF4-FFF2-40B4-BE49-F238E27FC236}">
                <a16:creationId xmlns:a16="http://schemas.microsoft.com/office/drawing/2014/main" id="{FF71AE23-0D22-4F47-9A49-E9B2FC4F8A35}"/>
              </a:ext>
            </a:extLst>
          </p:cNvPr>
          <p:cNvSpPr>
            <a:spLocks noGrp="1"/>
          </p:cNvSpPr>
          <p:nvPr>
            <p:ph idx="1"/>
          </p:nvPr>
        </p:nvSpPr>
        <p:spPr/>
        <p:txBody>
          <a:bodyPr/>
          <a:lstStyle/>
          <a:p>
            <a:r>
              <a:rPr lang="en-US" sz="1600" dirty="0"/>
              <a:t>I started this example with the</a:t>
            </a:r>
            <a:br>
              <a:rPr lang="en-US" sz="1600" dirty="0"/>
            </a:br>
            <a:r>
              <a:rPr lang="en-US" sz="1600" dirty="0"/>
              <a:t>complexity of “</a:t>
            </a:r>
            <a:r>
              <a:rPr lang="en-US" sz="1600" dirty="0" err="1"/>
              <a:t>JOINing</a:t>
            </a:r>
            <a:r>
              <a:rPr lang="en-US" sz="1600" dirty="0"/>
              <a:t>”</a:t>
            </a:r>
            <a:br>
              <a:rPr lang="en-US" sz="1600" dirty="0"/>
            </a:br>
            <a:r>
              <a:rPr lang="en-US" sz="1600" dirty="0"/>
              <a:t>data from two tables.</a:t>
            </a:r>
          </a:p>
          <a:p>
            <a:pPr lvl="1"/>
            <a:r>
              <a:rPr lang="en-US" sz="1400" dirty="0"/>
              <a:t>COVID data.</a:t>
            </a:r>
          </a:p>
          <a:p>
            <a:pPr lvl="1"/>
            <a:r>
              <a:rPr lang="en-US" sz="1400" dirty="0"/>
              <a:t>Census population data.</a:t>
            </a:r>
          </a:p>
          <a:p>
            <a:r>
              <a:rPr lang="en-US" sz="1600" dirty="0"/>
              <a:t>I observed that I could not due</a:t>
            </a:r>
            <a:br>
              <a:rPr lang="en-US" sz="1600" dirty="0"/>
            </a:br>
            <a:r>
              <a:rPr lang="en-US" sz="1600" dirty="0"/>
              <a:t>the final step because ..., it turns</a:t>
            </a:r>
            <a:br>
              <a:rPr lang="en-US" sz="1600" dirty="0"/>
            </a:br>
            <a:r>
              <a:rPr lang="en-US" sz="1600" dirty="0"/>
              <a:t>out the data is incomplete.</a:t>
            </a:r>
          </a:p>
          <a:p>
            <a:pPr lvl="1"/>
            <a:r>
              <a:rPr lang="en-US" sz="1400" dirty="0"/>
              <a:t>NYT COVID data has one number</a:t>
            </a:r>
            <a:br>
              <a:rPr lang="en-US" sz="1400" dirty="0"/>
            </a:br>
            <a:r>
              <a:rPr lang="en-US" sz="1400" dirty="0"/>
              <a:t>for NYC.</a:t>
            </a:r>
          </a:p>
          <a:p>
            <a:pPr lvl="1"/>
            <a:r>
              <a:rPr lang="en-US" sz="1400" dirty="0"/>
              <a:t>But, ... NYC is five counties.</a:t>
            </a:r>
          </a:p>
          <a:p>
            <a:pPr lvl="1"/>
            <a:r>
              <a:rPr lang="en-US" sz="1400" dirty="0"/>
              <a:t>I could not do the JOIN.</a:t>
            </a:r>
          </a:p>
          <a:p>
            <a:r>
              <a:rPr lang="en-US" sz="1600" dirty="0"/>
              <a:t>This requires me to perform</a:t>
            </a:r>
            <a:br>
              <a:rPr lang="en-US" sz="1600" dirty="0"/>
            </a:br>
            <a:r>
              <a:rPr lang="en-US" sz="1600" i="1" dirty="0"/>
              <a:t>Data Cleansing.</a:t>
            </a:r>
            <a:endParaRPr lang="en-US" sz="1600" dirty="0"/>
          </a:p>
        </p:txBody>
      </p:sp>
      <p:pic>
        <p:nvPicPr>
          <p:cNvPr id="5" name="Picture 4">
            <a:extLst>
              <a:ext uri="{FF2B5EF4-FFF2-40B4-BE49-F238E27FC236}">
                <a16:creationId xmlns:a16="http://schemas.microsoft.com/office/drawing/2014/main" id="{0AA55173-5385-804C-B51A-825541D15BED}"/>
              </a:ext>
            </a:extLst>
          </p:cNvPr>
          <p:cNvPicPr>
            <a:picLocks noChangeAspect="1"/>
          </p:cNvPicPr>
          <p:nvPr/>
        </p:nvPicPr>
        <p:blipFill>
          <a:blip r:embed="rId2"/>
          <a:stretch>
            <a:fillRect/>
          </a:stretch>
        </p:blipFill>
        <p:spPr>
          <a:xfrm>
            <a:off x="3886201" y="554865"/>
            <a:ext cx="5074096" cy="3911508"/>
          </a:xfrm>
          <a:prstGeom prst="rect">
            <a:avLst/>
          </a:prstGeom>
        </p:spPr>
      </p:pic>
      <p:sp>
        <p:nvSpPr>
          <p:cNvPr id="6" name="Cloud Callout 5">
            <a:extLst>
              <a:ext uri="{FF2B5EF4-FFF2-40B4-BE49-F238E27FC236}">
                <a16:creationId xmlns:a16="http://schemas.microsoft.com/office/drawing/2014/main" id="{2F3D99B3-4B0F-A044-96B2-F9F120BA57EC}"/>
              </a:ext>
            </a:extLst>
          </p:cNvPr>
          <p:cNvSpPr/>
          <p:nvPr/>
        </p:nvSpPr>
        <p:spPr>
          <a:xfrm>
            <a:off x="3221708" y="430188"/>
            <a:ext cx="2874292" cy="1303362"/>
          </a:xfrm>
          <a:prstGeom prst="cloudCallout">
            <a:avLst>
              <a:gd name="adj1" fmla="val 41758"/>
              <a:gd name="adj2" fmla="val 61071"/>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That was some dark magic, but what about population?</a:t>
            </a:r>
          </a:p>
        </p:txBody>
      </p:sp>
    </p:spTree>
    <p:extLst>
      <p:ext uri="{BB962C8B-B14F-4D97-AF65-F5344CB8AC3E}">
        <p14:creationId xmlns:p14="http://schemas.microsoft.com/office/powerpoint/2010/main" val="402853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C6526-CC4A-AB4F-89BC-AAFADCC97739}"/>
              </a:ext>
            </a:extLst>
          </p:cNvPr>
          <p:cNvSpPr>
            <a:spLocks noGrp="1"/>
          </p:cNvSpPr>
          <p:nvPr>
            <p:ph idx="1"/>
          </p:nvPr>
        </p:nvSpPr>
        <p:spPr>
          <a:xfrm>
            <a:off x="152400" y="3943350"/>
            <a:ext cx="8839200" cy="685800"/>
          </a:xfrm>
        </p:spPr>
        <p:txBody>
          <a:bodyPr/>
          <a:lstStyle/>
          <a:p>
            <a:pPr marL="0" indent="0" algn="ctr">
              <a:buNone/>
            </a:pPr>
            <a:r>
              <a:rPr lang="en-US" sz="1800" dirty="0"/>
              <a:t>Database and data science classes </a:t>
            </a:r>
            <a:r>
              <a:rPr lang="en-US" sz="1800" b="1" dirty="0"/>
              <a:t>love to teach the fun stuff</a:t>
            </a:r>
            <a:br>
              <a:rPr lang="en-US" sz="1800" b="1" dirty="0"/>
            </a:br>
            <a:r>
              <a:rPr lang="en-US" sz="1800" dirty="0"/>
              <a:t>queries, data modeling, machine learning,  spooky math, algorithms, ... ...</a:t>
            </a:r>
          </a:p>
          <a:p>
            <a:endParaRPr lang="en-US" sz="1800" dirty="0"/>
          </a:p>
        </p:txBody>
      </p:sp>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4" name="Picture 3">
            <a:extLst>
              <a:ext uri="{FF2B5EF4-FFF2-40B4-BE49-F238E27FC236}">
                <a16:creationId xmlns:a16="http://schemas.microsoft.com/office/drawing/2014/main" id="{EE7911E0-A878-B742-9180-10B8346D5B3F}"/>
              </a:ext>
            </a:extLst>
          </p:cNvPr>
          <p:cNvPicPr>
            <a:picLocks noChangeAspect="1"/>
          </p:cNvPicPr>
          <p:nvPr/>
        </p:nvPicPr>
        <p:blipFill>
          <a:blip r:embed="rId2"/>
          <a:stretch>
            <a:fillRect/>
          </a:stretch>
        </p:blipFill>
        <p:spPr>
          <a:xfrm>
            <a:off x="3962400" y="133350"/>
            <a:ext cx="5110748" cy="3413820"/>
          </a:xfrm>
          <a:prstGeom prst="rect">
            <a:avLst/>
          </a:prstGeom>
        </p:spPr>
      </p:pic>
      <p:sp>
        <p:nvSpPr>
          <p:cNvPr id="5" name="Rectangle 4">
            <a:extLst>
              <a:ext uri="{FF2B5EF4-FFF2-40B4-BE49-F238E27FC236}">
                <a16:creationId xmlns:a16="http://schemas.microsoft.com/office/drawing/2014/main" id="{43144824-695F-124A-B01B-4BA8458F5D8B}"/>
              </a:ext>
            </a:extLst>
          </p:cNvPr>
          <p:cNvSpPr/>
          <p:nvPr/>
        </p:nvSpPr>
        <p:spPr>
          <a:xfrm>
            <a:off x="4343400" y="3165955"/>
            <a:ext cx="4191000" cy="338554"/>
          </a:xfrm>
          <a:prstGeom prst="rect">
            <a:avLst/>
          </a:prstGeom>
        </p:spPr>
        <p:txBody>
          <a:bodyPr wrap="square">
            <a:spAutoFit/>
          </a:bodyPr>
          <a:lstStyle/>
          <a:p>
            <a:r>
              <a:rPr lang="en-US" sz="1600" dirty="0">
                <a:solidFill>
                  <a:schemeClr val="bg1"/>
                </a:solidFill>
              </a:rPr>
              <a:t>https://</a:t>
            </a:r>
            <a:r>
              <a:rPr lang="en-US" sz="1600" dirty="0" err="1">
                <a:solidFill>
                  <a:schemeClr val="bg1"/>
                </a:solidFill>
              </a:rPr>
              <a:t>blog.amplitude.com</a:t>
            </a:r>
            <a:r>
              <a:rPr lang="en-US" sz="1600" dirty="0">
                <a:solidFill>
                  <a:schemeClr val="bg1"/>
                </a:solidFill>
              </a:rPr>
              <a:t>/big-data-cleanup</a:t>
            </a:r>
          </a:p>
        </p:txBody>
      </p:sp>
      <p:pic>
        <p:nvPicPr>
          <p:cNvPr id="6" name="Picture 5">
            <a:extLst>
              <a:ext uri="{FF2B5EF4-FFF2-40B4-BE49-F238E27FC236}">
                <a16:creationId xmlns:a16="http://schemas.microsoft.com/office/drawing/2014/main" id="{8FA23CC9-BB12-9C4D-AA8A-31B264271CEF}"/>
              </a:ext>
            </a:extLst>
          </p:cNvPr>
          <p:cNvPicPr>
            <a:picLocks noChangeAspect="1"/>
          </p:cNvPicPr>
          <p:nvPr/>
        </p:nvPicPr>
        <p:blipFill>
          <a:blip r:embed="rId3"/>
          <a:stretch>
            <a:fillRect/>
          </a:stretch>
        </p:blipFill>
        <p:spPr>
          <a:xfrm>
            <a:off x="172570" y="471215"/>
            <a:ext cx="3327175" cy="3213100"/>
          </a:xfrm>
          <a:prstGeom prst="rect">
            <a:avLst/>
          </a:prstGeom>
        </p:spPr>
      </p:pic>
    </p:spTree>
    <p:extLst>
      <p:ext uri="{BB962C8B-B14F-4D97-AF65-F5344CB8AC3E}">
        <p14:creationId xmlns:p14="http://schemas.microsoft.com/office/powerpoint/2010/main" val="3605119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7" name="Picture 6">
            <a:extLst>
              <a:ext uri="{FF2B5EF4-FFF2-40B4-BE49-F238E27FC236}">
                <a16:creationId xmlns:a16="http://schemas.microsoft.com/office/drawing/2014/main" id="{06566A9D-EE68-A445-A356-3D3ADC83C944}"/>
              </a:ext>
            </a:extLst>
          </p:cNvPr>
          <p:cNvPicPr>
            <a:picLocks noChangeAspect="1"/>
          </p:cNvPicPr>
          <p:nvPr/>
        </p:nvPicPr>
        <p:blipFill>
          <a:blip r:embed="rId2"/>
          <a:stretch>
            <a:fillRect/>
          </a:stretch>
        </p:blipFill>
        <p:spPr>
          <a:xfrm>
            <a:off x="76200" y="514350"/>
            <a:ext cx="3728266" cy="3547543"/>
          </a:xfrm>
          <a:prstGeom prst="rect">
            <a:avLst/>
          </a:prstGeom>
        </p:spPr>
      </p:pic>
      <p:sp>
        <p:nvSpPr>
          <p:cNvPr id="8" name="TextBox 7">
            <a:extLst>
              <a:ext uri="{FF2B5EF4-FFF2-40B4-BE49-F238E27FC236}">
                <a16:creationId xmlns:a16="http://schemas.microsoft.com/office/drawing/2014/main" id="{B1A94F9B-F409-504E-BC8F-A162C9C3816D}"/>
              </a:ext>
            </a:extLst>
          </p:cNvPr>
          <p:cNvSpPr txBox="1"/>
          <p:nvPr/>
        </p:nvSpPr>
        <p:spPr>
          <a:xfrm>
            <a:off x="1941406" y="558387"/>
            <a:ext cx="1286121" cy="523220"/>
          </a:xfrm>
          <a:prstGeom prst="rect">
            <a:avLst/>
          </a:prstGeom>
          <a:noFill/>
        </p:spPr>
        <p:txBody>
          <a:bodyPr wrap="none" rtlCol="0">
            <a:spAutoFit/>
          </a:bodyPr>
          <a:lstStyle/>
          <a:p>
            <a:pPr algn="ctr"/>
            <a:r>
              <a:rPr lang="en-US" sz="1400" dirty="0">
                <a:solidFill>
                  <a:srgbClr val="FF0000"/>
                </a:solidFill>
              </a:rPr>
              <a:t>Recommended</a:t>
            </a:r>
            <a:br>
              <a:rPr lang="en-US" sz="1400" dirty="0">
                <a:solidFill>
                  <a:srgbClr val="FF0000"/>
                </a:solidFill>
              </a:rPr>
            </a:br>
            <a:r>
              <a:rPr lang="en-US" sz="1400" dirty="0">
                <a:solidFill>
                  <a:srgbClr val="FF0000"/>
                </a:solidFill>
              </a:rPr>
              <a:t>Syllabus</a:t>
            </a:r>
          </a:p>
        </p:txBody>
      </p:sp>
      <p:pic>
        <p:nvPicPr>
          <p:cNvPr id="9" name="Picture 8">
            <a:extLst>
              <a:ext uri="{FF2B5EF4-FFF2-40B4-BE49-F238E27FC236}">
                <a16:creationId xmlns:a16="http://schemas.microsoft.com/office/drawing/2014/main" id="{24652E1F-620C-134A-9FCA-30A65AC32B2C}"/>
              </a:ext>
            </a:extLst>
          </p:cNvPr>
          <p:cNvPicPr>
            <a:picLocks noChangeAspect="1"/>
          </p:cNvPicPr>
          <p:nvPr/>
        </p:nvPicPr>
        <p:blipFill>
          <a:blip r:embed="rId3"/>
          <a:stretch>
            <a:fillRect/>
          </a:stretch>
        </p:blipFill>
        <p:spPr>
          <a:xfrm>
            <a:off x="4016921" y="57150"/>
            <a:ext cx="5110748" cy="3413820"/>
          </a:xfrm>
          <a:prstGeom prst="rect">
            <a:avLst/>
          </a:prstGeom>
        </p:spPr>
      </p:pic>
      <p:pic>
        <p:nvPicPr>
          <p:cNvPr id="10" name="Picture 9">
            <a:extLst>
              <a:ext uri="{FF2B5EF4-FFF2-40B4-BE49-F238E27FC236}">
                <a16:creationId xmlns:a16="http://schemas.microsoft.com/office/drawing/2014/main" id="{E147ECB8-17ED-954D-A417-864BAD5CACBB}"/>
              </a:ext>
            </a:extLst>
          </p:cNvPr>
          <p:cNvPicPr>
            <a:picLocks noChangeAspect="1"/>
          </p:cNvPicPr>
          <p:nvPr/>
        </p:nvPicPr>
        <p:blipFill>
          <a:blip r:embed="rId4"/>
          <a:stretch>
            <a:fillRect/>
          </a:stretch>
        </p:blipFill>
        <p:spPr>
          <a:xfrm>
            <a:off x="3378419" y="2136953"/>
            <a:ext cx="2387162" cy="2492197"/>
          </a:xfrm>
          <a:prstGeom prst="rect">
            <a:avLst/>
          </a:prstGeom>
          <a:ln w="57150">
            <a:solidFill>
              <a:srgbClr val="FF0000"/>
            </a:solidFill>
          </a:ln>
        </p:spPr>
      </p:pic>
      <p:cxnSp>
        <p:nvCxnSpPr>
          <p:cNvPr id="12" name="Straight Connector 11">
            <a:extLst>
              <a:ext uri="{FF2B5EF4-FFF2-40B4-BE49-F238E27FC236}">
                <a16:creationId xmlns:a16="http://schemas.microsoft.com/office/drawing/2014/main" id="{3E392A6F-43E3-494C-91C7-3E3E9EA7AE6B}"/>
              </a:ext>
            </a:extLst>
          </p:cNvPr>
          <p:cNvCxnSpPr/>
          <p:nvPr/>
        </p:nvCxnSpPr>
        <p:spPr>
          <a:xfrm>
            <a:off x="609600" y="3470970"/>
            <a:ext cx="22098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20392FD-D792-3440-BAAD-BDCAB7E77445}"/>
              </a:ext>
            </a:extLst>
          </p:cNvPr>
          <p:cNvSpPr txBox="1"/>
          <p:nvPr/>
        </p:nvSpPr>
        <p:spPr>
          <a:xfrm>
            <a:off x="5867400" y="3537929"/>
            <a:ext cx="2723118" cy="830997"/>
          </a:xfrm>
          <a:prstGeom prst="rect">
            <a:avLst/>
          </a:prstGeom>
          <a:noFill/>
        </p:spPr>
        <p:txBody>
          <a:bodyPr wrap="none" rtlCol="0">
            <a:spAutoFit/>
          </a:bodyPr>
          <a:lstStyle/>
          <a:p>
            <a:r>
              <a:rPr lang="en-US" sz="1600" dirty="0">
                <a:solidFill>
                  <a:srgbClr val="FF0000"/>
                </a:solidFill>
              </a:rPr>
              <a:t>I place more emphasis on data</a:t>
            </a:r>
            <a:br>
              <a:rPr lang="en-US" sz="1600" dirty="0">
                <a:solidFill>
                  <a:srgbClr val="FF0000"/>
                </a:solidFill>
              </a:rPr>
            </a:br>
            <a:r>
              <a:rPr lang="en-US" sz="1600" dirty="0">
                <a:solidFill>
                  <a:srgbClr val="FF0000"/>
                </a:solidFill>
              </a:rPr>
              <a:t>cleansing and refactoring than</a:t>
            </a:r>
            <a:br>
              <a:rPr lang="en-US" sz="1600" dirty="0">
                <a:solidFill>
                  <a:srgbClr val="FF0000"/>
                </a:solidFill>
              </a:rPr>
            </a:br>
            <a:r>
              <a:rPr lang="en-US" sz="1600" dirty="0">
                <a:solidFill>
                  <a:srgbClr val="FF0000"/>
                </a:solidFill>
              </a:rPr>
              <a:t>other sections of W4111.</a:t>
            </a:r>
          </a:p>
        </p:txBody>
      </p:sp>
    </p:spTree>
    <p:extLst>
      <p:ext uri="{BB962C8B-B14F-4D97-AF65-F5344CB8AC3E}">
        <p14:creationId xmlns:p14="http://schemas.microsoft.com/office/powerpoint/2010/main" val="4377765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A417E7-2DDC-2F45-8E3C-23B86C3FACA8}"/>
              </a:ext>
            </a:extLst>
          </p:cNvPr>
          <p:cNvSpPr>
            <a:spLocks noGrp="1"/>
          </p:cNvSpPr>
          <p:nvPr>
            <p:ph idx="1"/>
          </p:nvPr>
        </p:nvSpPr>
        <p:spPr>
          <a:xfrm>
            <a:off x="4495800" y="590550"/>
            <a:ext cx="4495800" cy="1524000"/>
          </a:xfrm>
        </p:spPr>
        <p:txBody>
          <a:bodyPr/>
          <a:lstStyle/>
          <a:p>
            <a:r>
              <a:rPr lang="en-US" sz="1600" dirty="0"/>
              <a:t>I finally got the data in a format that I can analyze and explore.</a:t>
            </a:r>
          </a:p>
          <a:p>
            <a:r>
              <a:rPr lang="en-US" sz="1600" dirty="0"/>
              <a:t>I am not ready to be a “data scientist.”</a:t>
            </a:r>
          </a:p>
        </p:txBody>
      </p:sp>
      <p:sp>
        <p:nvSpPr>
          <p:cNvPr id="3" name="Title 2">
            <a:extLst>
              <a:ext uri="{FF2B5EF4-FFF2-40B4-BE49-F238E27FC236}">
                <a16:creationId xmlns:a16="http://schemas.microsoft.com/office/drawing/2014/main" id="{D7E01D79-0BE5-9547-909E-151873BFCCD1}"/>
              </a:ext>
            </a:extLst>
          </p:cNvPr>
          <p:cNvSpPr>
            <a:spLocks noGrp="1"/>
          </p:cNvSpPr>
          <p:nvPr>
            <p:ph type="title"/>
          </p:nvPr>
        </p:nvSpPr>
        <p:spPr/>
        <p:txBody>
          <a:bodyPr/>
          <a:lstStyle/>
          <a:p>
            <a:r>
              <a:rPr lang="en-US" dirty="0"/>
              <a:t>After a Bunch of Wizard Stuff ...</a:t>
            </a:r>
          </a:p>
        </p:txBody>
      </p:sp>
      <p:pic>
        <p:nvPicPr>
          <p:cNvPr id="4" name="Picture 3">
            <a:extLst>
              <a:ext uri="{FF2B5EF4-FFF2-40B4-BE49-F238E27FC236}">
                <a16:creationId xmlns:a16="http://schemas.microsoft.com/office/drawing/2014/main" id="{EB721769-706C-C24E-A918-C67BA4528D43}"/>
              </a:ext>
            </a:extLst>
          </p:cNvPr>
          <p:cNvPicPr>
            <a:picLocks noChangeAspect="1"/>
          </p:cNvPicPr>
          <p:nvPr/>
        </p:nvPicPr>
        <p:blipFill>
          <a:blip r:embed="rId2"/>
          <a:stretch>
            <a:fillRect/>
          </a:stretch>
        </p:blipFill>
        <p:spPr>
          <a:xfrm>
            <a:off x="4409265" y="2277724"/>
            <a:ext cx="4594507" cy="2199026"/>
          </a:xfrm>
          <a:prstGeom prst="rect">
            <a:avLst/>
          </a:prstGeom>
        </p:spPr>
      </p:pic>
      <p:pic>
        <p:nvPicPr>
          <p:cNvPr id="5" name="Picture 4">
            <a:extLst>
              <a:ext uri="{FF2B5EF4-FFF2-40B4-BE49-F238E27FC236}">
                <a16:creationId xmlns:a16="http://schemas.microsoft.com/office/drawing/2014/main" id="{ED385048-9F10-1540-90EE-29DE361DFAB6}"/>
              </a:ext>
            </a:extLst>
          </p:cNvPr>
          <p:cNvPicPr>
            <a:picLocks noChangeAspect="1"/>
          </p:cNvPicPr>
          <p:nvPr/>
        </p:nvPicPr>
        <p:blipFill>
          <a:blip r:embed="rId3"/>
          <a:stretch>
            <a:fillRect/>
          </a:stretch>
        </p:blipFill>
        <p:spPr>
          <a:xfrm>
            <a:off x="304800" y="559860"/>
            <a:ext cx="3762777" cy="4023779"/>
          </a:xfrm>
          <a:prstGeom prst="rect">
            <a:avLst/>
          </a:prstGeom>
        </p:spPr>
      </p:pic>
    </p:spTree>
    <p:extLst>
      <p:ext uri="{BB962C8B-B14F-4D97-AF65-F5344CB8AC3E}">
        <p14:creationId xmlns:p14="http://schemas.microsoft.com/office/powerpoint/2010/main" val="34540525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19ECF0-C002-184D-A285-B89A0393A588}"/>
              </a:ext>
            </a:extLst>
          </p:cNvPr>
          <p:cNvSpPr>
            <a:spLocks noGrp="1"/>
          </p:cNvSpPr>
          <p:nvPr>
            <p:ph type="title"/>
          </p:nvPr>
        </p:nvSpPr>
        <p:spPr/>
        <p:txBody>
          <a:bodyPr/>
          <a:lstStyle/>
          <a:p>
            <a:r>
              <a:rPr lang="en-US" dirty="0"/>
              <a:t>Why Did You Put Us Through That?</a:t>
            </a:r>
          </a:p>
        </p:txBody>
      </p:sp>
      <p:sp>
        <p:nvSpPr>
          <p:cNvPr id="6" name="Content Placeholder 5">
            <a:extLst>
              <a:ext uri="{FF2B5EF4-FFF2-40B4-BE49-F238E27FC236}">
                <a16:creationId xmlns:a16="http://schemas.microsoft.com/office/drawing/2014/main" id="{E8168D59-E1F8-9146-8BA6-D1B661EBB7F3}"/>
              </a:ext>
            </a:extLst>
          </p:cNvPr>
          <p:cNvSpPr>
            <a:spLocks noGrp="1"/>
          </p:cNvSpPr>
          <p:nvPr>
            <p:ph idx="1"/>
          </p:nvPr>
        </p:nvSpPr>
        <p:spPr>
          <a:xfrm>
            <a:off x="5091814" y="590550"/>
            <a:ext cx="3979420" cy="4038600"/>
          </a:xfrm>
        </p:spPr>
        <p:txBody>
          <a:bodyPr/>
          <a:lstStyle/>
          <a:p>
            <a:r>
              <a:rPr lang="en-US" sz="1600" dirty="0"/>
              <a:t>You got a sense of the essence of database and data.</a:t>
            </a:r>
          </a:p>
          <a:p>
            <a:pPr lvl="1"/>
            <a:r>
              <a:rPr lang="en-US" sz="1400" dirty="0"/>
              <a:t>Query languages.</a:t>
            </a:r>
          </a:p>
          <a:p>
            <a:pPr lvl="1"/>
            <a:r>
              <a:rPr lang="en-US" sz="1400" dirty="0"/>
              <a:t>Schema.</a:t>
            </a:r>
          </a:p>
          <a:p>
            <a:pPr lvl="1"/>
            <a:r>
              <a:rPr lang="en-US" sz="1400" dirty="0"/>
              <a:t>Operations on data.</a:t>
            </a:r>
          </a:p>
          <a:p>
            <a:pPr lvl="1"/>
            <a:r>
              <a:rPr lang="en-US" sz="1400" dirty="0"/>
              <a:t>Scale and performance.</a:t>
            </a:r>
          </a:p>
          <a:p>
            <a:pPr marL="0" indent="0">
              <a:buNone/>
            </a:pPr>
            <a:r>
              <a:rPr lang="en-US" sz="1600" dirty="0"/>
              <a:t>And ...</a:t>
            </a:r>
          </a:p>
          <a:p>
            <a:r>
              <a:rPr lang="en-US" sz="1600" dirty="0"/>
              <a:t>Both programming and non-programming tracks will do work like what I just did.</a:t>
            </a:r>
          </a:p>
          <a:p>
            <a:r>
              <a:rPr lang="en-US" sz="1600" dirty="0"/>
              <a:t>The non-programming track does a lot more of it.</a:t>
            </a:r>
          </a:p>
          <a:p>
            <a:r>
              <a:rPr lang="en-US" sz="1600" dirty="0"/>
              <a:t>I know you are now afraid to ask,</a:t>
            </a:r>
            <a:br>
              <a:rPr lang="en-US" sz="1600" dirty="0"/>
            </a:br>
            <a:r>
              <a:rPr lang="en-US" sz="1600" dirty="0"/>
              <a:t>“But, what does the programming track have to do?”</a:t>
            </a:r>
          </a:p>
        </p:txBody>
      </p:sp>
      <p:pic>
        <p:nvPicPr>
          <p:cNvPr id="7" name="Picture 6">
            <a:extLst>
              <a:ext uri="{FF2B5EF4-FFF2-40B4-BE49-F238E27FC236}">
                <a16:creationId xmlns:a16="http://schemas.microsoft.com/office/drawing/2014/main" id="{AA02B3EB-EA94-AE41-9B6A-A478EDD002BE}"/>
              </a:ext>
            </a:extLst>
          </p:cNvPr>
          <p:cNvPicPr>
            <a:picLocks noChangeAspect="1"/>
          </p:cNvPicPr>
          <p:nvPr/>
        </p:nvPicPr>
        <p:blipFill>
          <a:blip r:embed="rId2"/>
          <a:stretch>
            <a:fillRect/>
          </a:stretch>
        </p:blipFill>
        <p:spPr>
          <a:xfrm>
            <a:off x="48081" y="819150"/>
            <a:ext cx="4968240" cy="3105150"/>
          </a:xfrm>
          <a:prstGeom prst="rect">
            <a:avLst/>
          </a:prstGeom>
        </p:spPr>
      </p:pic>
      <p:sp>
        <p:nvSpPr>
          <p:cNvPr id="8" name="TextBox 7">
            <a:extLst>
              <a:ext uri="{FF2B5EF4-FFF2-40B4-BE49-F238E27FC236}">
                <a16:creationId xmlns:a16="http://schemas.microsoft.com/office/drawing/2014/main" id="{A6AC017E-6CCE-9141-81AE-66F074D8F2A8}"/>
              </a:ext>
            </a:extLst>
          </p:cNvPr>
          <p:cNvSpPr txBox="1"/>
          <p:nvPr/>
        </p:nvSpPr>
        <p:spPr>
          <a:xfrm>
            <a:off x="1965765" y="1047750"/>
            <a:ext cx="3126049" cy="646331"/>
          </a:xfrm>
          <a:prstGeom prst="rect">
            <a:avLst/>
          </a:prstGeom>
          <a:noFill/>
        </p:spPr>
        <p:txBody>
          <a:bodyPr wrap="none" rtlCol="0">
            <a:spAutoFit/>
          </a:bodyPr>
          <a:lstStyle/>
          <a:p>
            <a:pPr algn="ctr"/>
            <a:r>
              <a:rPr lang="en-US" dirty="0"/>
              <a:t>What you learn in data science,</a:t>
            </a:r>
            <a:br>
              <a:rPr lang="en-US" dirty="0"/>
            </a:br>
            <a:r>
              <a:rPr lang="en-US" dirty="0"/>
              <a:t>machine learning, etc. courses.</a:t>
            </a:r>
          </a:p>
        </p:txBody>
      </p:sp>
      <p:sp>
        <p:nvSpPr>
          <p:cNvPr id="9" name="TextBox 8">
            <a:extLst>
              <a:ext uri="{FF2B5EF4-FFF2-40B4-BE49-F238E27FC236}">
                <a16:creationId xmlns:a16="http://schemas.microsoft.com/office/drawing/2014/main" id="{5A84C1D2-59EB-254F-A855-DDD09155D6BC}"/>
              </a:ext>
            </a:extLst>
          </p:cNvPr>
          <p:cNvSpPr txBox="1"/>
          <p:nvPr/>
        </p:nvSpPr>
        <p:spPr>
          <a:xfrm>
            <a:off x="2438400" y="2724150"/>
            <a:ext cx="1856598" cy="646331"/>
          </a:xfrm>
          <a:prstGeom prst="rect">
            <a:avLst/>
          </a:prstGeom>
          <a:noFill/>
        </p:spPr>
        <p:txBody>
          <a:bodyPr wrap="none" rtlCol="0">
            <a:spAutoFit/>
          </a:bodyPr>
          <a:lstStyle/>
          <a:p>
            <a:pPr algn="ctr"/>
            <a:r>
              <a:rPr lang="en-US" dirty="0"/>
              <a:t>What you learn in</a:t>
            </a:r>
          </a:p>
          <a:p>
            <a:pPr algn="ctr"/>
            <a:r>
              <a:rPr lang="en-US" dirty="0"/>
              <a:t>this course.</a:t>
            </a:r>
          </a:p>
        </p:txBody>
      </p:sp>
    </p:spTree>
    <p:extLst>
      <p:ext uri="{BB962C8B-B14F-4D97-AF65-F5344CB8AC3E}">
        <p14:creationId xmlns:p14="http://schemas.microsoft.com/office/powerpoint/2010/main" val="3658331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IMDB</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5984975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Internet Movie </a:t>
            </a:r>
            <a:r>
              <a:rPr lang="en-US" dirty="0">
                <a:solidFill>
                  <a:srgbClr val="FF0000"/>
                </a:solidFill>
              </a:rPr>
              <a:t>Database</a:t>
            </a:r>
            <a:r>
              <a:rPr lang="en-US" dirty="0"/>
              <a:t> (IMDB)</a:t>
            </a:r>
          </a:p>
        </p:txBody>
      </p:sp>
      <p:pic>
        <p:nvPicPr>
          <p:cNvPr id="4" name="Picture 3">
            <a:extLst>
              <a:ext uri="{FF2B5EF4-FFF2-40B4-BE49-F238E27FC236}">
                <a16:creationId xmlns:a16="http://schemas.microsoft.com/office/drawing/2014/main" id="{BC1207E0-A01D-3C4D-9093-37B8FEF74ADE}"/>
              </a:ext>
            </a:extLst>
          </p:cNvPr>
          <p:cNvPicPr>
            <a:picLocks noChangeAspect="1"/>
          </p:cNvPicPr>
          <p:nvPr/>
        </p:nvPicPr>
        <p:blipFill>
          <a:blip r:embed="rId2"/>
          <a:stretch>
            <a:fillRect/>
          </a:stretch>
        </p:blipFill>
        <p:spPr>
          <a:xfrm>
            <a:off x="172570" y="590550"/>
            <a:ext cx="3713630" cy="3868904"/>
          </a:xfrm>
          <a:prstGeom prst="rect">
            <a:avLst/>
          </a:prstGeom>
        </p:spPr>
      </p:pic>
      <p:pic>
        <p:nvPicPr>
          <p:cNvPr id="5" name="Picture 4">
            <a:extLst>
              <a:ext uri="{FF2B5EF4-FFF2-40B4-BE49-F238E27FC236}">
                <a16:creationId xmlns:a16="http://schemas.microsoft.com/office/drawing/2014/main" id="{3259DD82-B64C-8D4B-9402-113E10A39576}"/>
              </a:ext>
            </a:extLst>
          </p:cNvPr>
          <p:cNvPicPr>
            <a:picLocks noChangeAspect="1"/>
          </p:cNvPicPr>
          <p:nvPr/>
        </p:nvPicPr>
        <p:blipFill>
          <a:blip r:embed="rId3"/>
          <a:stretch>
            <a:fillRect/>
          </a:stretch>
        </p:blipFill>
        <p:spPr>
          <a:xfrm>
            <a:off x="4267200" y="462832"/>
            <a:ext cx="3886200" cy="4084799"/>
          </a:xfrm>
          <a:prstGeom prst="rect">
            <a:avLst/>
          </a:prstGeom>
        </p:spPr>
      </p:pic>
    </p:spTree>
    <p:extLst>
      <p:ext uri="{BB962C8B-B14F-4D97-AF65-F5344CB8AC3E}">
        <p14:creationId xmlns:p14="http://schemas.microsoft.com/office/powerpoint/2010/main" val="14800622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Web Application</a:t>
            </a:r>
          </a:p>
        </p:txBody>
      </p:sp>
      <p:pic>
        <p:nvPicPr>
          <p:cNvPr id="2" name="Picture 1">
            <a:extLst>
              <a:ext uri="{FF2B5EF4-FFF2-40B4-BE49-F238E27FC236}">
                <a16:creationId xmlns:a16="http://schemas.microsoft.com/office/drawing/2014/main" id="{8081776C-EEEB-864F-8A44-A835AF178F68}"/>
              </a:ext>
            </a:extLst>
          </p:cNvPr>
          <p:cNvPicPr>
            <a:picLocks noChangeAspect="1"/>
          </p:cNvPicPr>
          <p:nvPr/>
        </p:nvPicPr>
        <p:blipFill>
          <a:blip r:embed="rId2"/>
          <a:stretch>
            <a:fillRect/>
          </a:stretch>
        </p:blipFill>
        <p:spPr>
          <a:xfrm>
            <a:off x="158618" y="617600"/>
            <a:ext cx="6568509" cy="3908299"/>
          </a:xfrm>
          <a:prstGeom prst="rect">
            <a:avLst/>
          </a:prstGeom>
        </p:spPr>
      </p:pic>
      <p:sp>
        <p:nvSpPr>
          <p:cNvPr id="6" name="TextBox 5">
            <a:extLst>
              <a:ext uri="{FF2B5EF4-FFF2-40B4-BE49-F238E27FC236}">
                <a16:creationId xmlns:a16="http://schemas.microsoft.com/office/drawing/2014/main" id="{BCF86272-92E9-3941-B4F2-546804A80332}"/>
              </a:ext>
            </a:extLst>
          </p:cNvPr>
          <p:cNvSpPr txBox="1"/>
          <p:nvPr/>
        </p:nvSpPr>
        <p:spPr>
          <a:xfrm>
            <a:off x="6934200" y="1885950"/>
            <a:ext cx="1600200" cy="646331"/>
          </a:xfrm>
          <a:prstGeom prst="rect">
            <a:avLst/>
          </a:prstGeom>
          <a:noFill/>
        </p:spPr>
        <p:txBody>
          <a:bodyPr wrap="square" rtlCol="0">
            <a:spAutoFit/>
          </a:bodyPr>
          <a:lstStyle/>
          <a:p>
            <a:r>
              <a:rPr lang="en-US" dirty="0"/>
              <a:t>IMDB</a:t>
            </a:r>
            <a:br>
              <a:rPr lang="en-US" dirty="0"/>
            </a:br>
            <a:r>
              <a:rPr lang="en-US" dirty="0"/>
              <a:t>Database</a:t>
            </a:r>
          </a:p>
        </p:txBody>
      </p:sp>
      <p:cxnSp>
        <p:nvCxnSpPr>
          <p:cNvPr id="8" name="Straight Arrow Connector 7">
            <a:extLst>
              <a:ext uri="{FF2B5EF4-FFF2-40B4-BE49-F238E27FC236}">
                <a16:creationId xmlns:a16="http://schemas.microsoft.com/office/drawing/2014/main" id="{6172DB78-1FB2-734F-B35D-430B60544193}"/>
              </a:ext>
            </a:extLst>
          </p:cNvPr>
          <p:cNvCxnSpPr>
            <a:cxnSpLocks/>
            <a:stCxn id="6" idx="1"/>
          </p:cNvCxnSpPr>
          <p:nvPr/>
        </p:nvCxnSpPr>
        <p:spPr>
          <a:xfrm flipH="1">
            <a:off x="6019800" y="2209116"/>
            <a:ext cx="914400" cy="819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9BDD509-07AC-B24F-93FD-56DF54ADAEC4}"/>
              </a:ext>
            </a:extLst>
          </p:cNvPr>
          <p:cNvSpPr txBox="1"/>
          <p:nvPr/>
        </p:nvSpPr>
        <p:spPr>
          <a:xfrm>
            <a:off x="6617433" y="3041455"/>
            <a:ext cx="2258255" cy="830997"/>
          </a:xfrm>
          <a:prstGeom prst="rect">
            <a:avLst/>
          </a:prstGeom>
          <a:noFill/>
        </p:spPr>
        <p:txBody>
          <a:bodyPr wrap="square" rtlCol="0">
            <a:spAutoFit/>
          </a:bodyPr>
          <a:lstStyle/>
          <a:p>
            <a:r>
              <a:rPr lang="en-US" sz="1600" dirty="0"/>
              <a:t>It would be “cool” if we</a:t>
            </a:r>
          </a:p>
          <a:p>
            <a:r>
              <a:rPr lang="en-US" sz="1600" dirty="0"/>
              <a:t>could look at the data</a:t>
            </a:r>
            <a:br>
              <a:rPr lang="en-US" sz="1600" dirty="0"/>
            </a:br>
            <a:r>
              <a:rPr lang="en-US" sz="1600" dirty="0"/>
              <a:t>directly!</a:t>
            </a:r>
          </a:p>
        </p:txBody>
      </p:sp>
    </p:spTree>
    <p:extLst>
      <p:ext uri="{BB962C8B-B14F-4D97-AF65-F5344CB8AC3E}">
        <p14:creationId xmlns:p14="http://schemas.microsoft.com/office/powerpoint/2010/main" val="242550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An Aside, Web Application are Complex</a:t>
            </a:r>
          </a:p>
        </p:txBody>
      </p:sp>
      <p:pic>
        <p:nvPicPr>
          <p:cNvPr id="4" name="Picture 3">
            <a:extLst>
              <a:ext uri="{FF2B5EF4-FFF2-40B4-BE49-F238E27FC236}">
                <a16:creationId xmlns:a16="http://schemas.microsoft.com/office/drawing/2014/main" id="{1FC0FE95-FE1C-704D-AB16-E85453EBBBFB}"/>
              </a:ext>
            </a:extLst>
          </p:cNvPr>
          <p:cNvPicPr>
            <a:picLocks noChangeAspect="1"/>
          </p:cNvPicPr>
          <p:nvPr/>
        </p:nvPicPr>
        <p:blipFill>
          <a:blip r:embed="rId2"/>
          <a:stretch>
            <a:fillRect/>
          </a:stretch>
        </p:blipFill>
        <p:spPr>
          <a:xfrm>
            <a:off x="172570" y="524130"/>
            <a:ext cx="6759408" cy="4095240"/>
          </a:xfrm>
          <a:prstGeom prst="rect">
            <a:avLst/>
          </a:prstGeom>
        </p:spPr>
      </p:pic>
      <p:sp>
        <p:nvSpPr>
          <p:cNvPr id="5" name="TextBox 4">
            <a:extLst>
              <a:ext uri="{FF2B5EF4-FFF2-40B4-BE49-F238E27FC236}">
                <a16:creationId xmlns:a16="http://schemas.microsoft.com/office/drawing/2014/main" id="{EBAA8FA5-04F4-3042-BD6E-98C1A4763F55}"/>
              </a:ext>
            </a:extLst>
          </p:cNvPr>
          <p:cNvSpPr txBox="1"/>
          <p:nvPr/>
        </p:nvSpPr>
        <p:spPr>
          <a:xfrm>
            <a:off x="7010400" y="971550"/>
            <a:ext cx="2092624" cy="1477328"/>
          </a:xfrm>
          <a:prstGeom prst="rect">
            <a:avLst/>
          </a:prstGeom>
          <a:noFill/>
        </p:spPr>
        <p:txBody>
          <a:bodyPr wrap="none" rtlCol="0">
            <a:spAutoFit/>
          </a:bodyPr>
          <a:lstStyle/>
          <a:p>
            <a:r>
              <a:rPr lang="en-US" dirty="0"/>
              <a:t>This is:</a:t>
            </a:r>
          </a:p>
          <a:p>
            <a:pPr marL="285750" indent="-285750">
              <a:buFont typeface="Arial" panose="020B0604020202020204" pitchFamily="34" charset="0"/>
              <a:buChar char="•"/>
            </a:pPr>
            <a:r>
              <a:rPr lang="en-US" dirty="0"/>
              <a:t>A trivial example.</a:t>
            </a:r>
          </a:p>
          <a:p>
            <a:pPr marL="285750" indent="-285750">
              <a:buFont typeface="Arial" panose="020B0604020202020204" pitchFamily="34" charset="0"/>
              <a:buChar char="•"/>
            </a:pPr>
            <a:r>
              <a:rPr lang="en-US" dirty="0"/>
              <a:t>From a tutorial.</a:t>
            </a:r>
          </a:p>
          <a:p>
            <a:r>
              <a:rPr lang="en-US" dirty="0"/>
              <a:t>Real solutions are</a:t>
            </a:r>
            <a:br>
              <a:rPr lang="en-US" dirty="0"/>
            </a:br>
            <a:r>
              <a:rPr lang="en-US" dirty="0"/>
              <a:t>staggering complex.</a:t>
            </a:r>
          </a:p>
        </p:txBody>
      </p:sp>
    </p:spTree>
    <p:extLst>
      <p:ext uri="{BB962C8B-B14F-4D97-AF65-F5344CB8AC3E}">
        <p14:creationId xmlns:p14="http://schemas.microsoft.com/office/powerpoint/2010/main" val="3289447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514350"/>
            <a:ext cx="8839200" cy="4114800"/>
          </a:xfrm>
        </p:spPr>
        <p:txBody>
          <a:bodyPr/>
          <a:lstStyle/>
          <a:p>
            <a:pPr>
              <a:spcBef>
                <a:spcPts val="0"/>
              </a:spcBef>
            </a:pPr>
            <a:r>
              <a:rPr lang="en-US" sz="1400" dirty="0"/>
              <a:t>Introduction</a:t>
            </a:r>
          </a:p>
          <a:p>
            <a:pPr lvl="1">
              <a:spcBef>
                <a:spcPts val="0"/>
              </a:spcBef>
            </a:pPr>
            <a:r>
              <a:rPr lang="en-US" sz="1200" dirty="0"/>
              <a:t>Logistics, about your instructor, OHs, </a:t>
            </a:r>
            <a:r>
              <a:rPr lang="en-US" sz="1200" dirty="0" err="1"/>
              <a:t>TAs.</a:t>
            </a:r>
            <a:endParaRPr lang="en-US" sz="1200" dirty="0"/>
          </a:p>
          <a:p>
            <a:pPr lvl="1">
              <a:spcBef>
                <a:spcPts val="0"/>
              </a:spcBef>
            </a:pPr>
            <a:r>
              <a:rPr lang="en-US" sz="1200" dirty="0"/>
              <a:t>Changes from prior semesters based on student feedback.</a:t>
            </a:r>
          </a:p>
          <a:p>
            <a:pPr lvl="1">
              <a:spcBef>
                <a:spcPts val="0"/>
              </a:spcBef>
            </a:pPr>
            <a:r>
              <a:rPr lang="en-US" sz="1200" dirty="0"/>
              <a:t>Homework, exams.</a:t>
            </a:r>
          </a:p>
          <a:p>
            <a:pPr lvl="1">
              <a:spcBef>
                <a:spcPts val="0"/>
              </a:spcBef>
            </a:pPr>
            <a:r>
              <a:rPr lang="en-US" sz="1200" dirty="0"/>
              <a:t>Target application/solution/project.</a:t>
            </a:r>
          </a:p>
          <a:p>
            <a:pPr>
              <a:spcBef>
                <a:spcPts val="0"/>
              </a:spcBef>
            </a:pPr>
            <a:r>
              <a:rPr lang="en-US" sz="1400" dirty="0"/>
              <a:t>Core concepts</a:t>
            </a:r>
          </a:p>
          <a:p>
            <a:pPr lvl="1">
              <a:spcBef>
                <a:spcPts val="0"/>
              </a:spcBef>
            </a:pPr>
            <a:r>
              <a:rPr lang="en-US" sz="1200" dirty="0"/>
              <a:t>Motivating examples (Gives you a feel for programming and non-programming projects).</a:t>
            </a:r>
          </a:p>
          <a:p>
            <a:pPr lvl="1">
              <a:spcBef>
                <a:spcPts val="0"/>
              </a:spcBef>
            </a:pPr>
            <a:r>
              <a:rPr lang="en-US" sz="1200" strike="sngStrike" dirty="0">
                <a:solidFill>
                  <a:srgbClr val="FF0000"/>
                </a:solidFill>
              </a:rPr>
              <a:t>Introductory concepts: data, databases, database management systems.</a:t>
            </a:r>
          </a:p>
          <a:p>
            <a:pPr lvl="1">
              <a:spcBef>
                <a:spcPts val="0"/>
              </a:spcBef>
            </a:pPr>
            <a:r>
              <a:rPr lang="en-US" sz="1200" dirty="0"/>
              <a:t>Application, application architectures.</a:t>
            </a:r>
          </a:p>
          <a:p>
            <a:pPr>
              <a:spcBef>
                <a:spcPts val="0"/>
              </a:spcBef>
            </a:pPr>
            <a:r>
              <a:rPr lang="en-US" sz="1400" dirty="0"/>
              <a:t>Database design, Entity-Relationship Model (Part 1)</a:t>
            </a:r>
          </a:p>
          <a:p>
            <a:pPr lvl="1">
              <a:spcBef>
                <a:spcPts val="0"/>
              </a:spcBef>
            </a:pPr>
            <a:r>
              <a:rPr lang="en-US" sz="1200" dirty="0"/>
              <a:t>Database design process.</a:t>
            </a:r>
          </a:p>
          <a:p>
            <a:pPr lvl="1">
              <a:spcBef>
                <a:spcPts val="0"/>
              </a:spcBef>
            </a:pPr>
            <a:r>
              <a:rPr lang="en-US" sz="1200" dirty="0"/>
              <a:t>ER-Model and diagrams.</a:t>
            </a:r>
          </a:p>
          <a:p>
            <a:pPr>
              <a:spcBef>
                <a:spcPts val="0"/>
              </a:spcBef>
            </a:pPr>
            <a:r>
              <a:rPr lang="en-US" sz="1400" dirty="0"/>
              <a:t>The theory: The </a:t>
            </a:r>
            <a:r>
              <a:rPr lang="en-US" sz="1400" i="1" dirty="0"/>
              <a:t>Relational Model </a:t>
            </a:r>
            <a:r>
              <a:rPr lang="en-US" sz="1400" dirty="0"/>
              <a:t>(Part 1)</a:t>
            </a:r>
          </a:p>
          <a:p>
            <a:pPr lvl="1">
              <a:spcBef>
                <a:spcPts val="0"/>
              </a:spcBef>
            </a:pPr>
            <a:r>
              <a:rPr lang="en-US" sz="1200" dirty="0"/>
              <a:t>Relational model, schema, keys, schema diagrams.</a:t>
            </a:r>
          </a:p>
          <a:p>
            <a:pPr lvl="1">
              <a:spcBef>
                <a:spcPts val="0"/>
              </a:spcBef>
            </a:pPr>
            <a:r>
              <a:rPr lang="en-US" sz="1200" dirty="0"/>
              <a:t>Basics of relational algebra.</a:t>
            </a:r>
          </a:p>
          <a:p>
            <a:pPr>
              <a:spcBef>
                <a:spcPts val="0"/>
              </a:spcBef>
            </a:pPr>
            <a:r>
              <a:rPr lang="en-US" sz="1400" dirty="0"/>
              <a:t>The realization: Structure Query Language (SQL) (Part 1)</a:t>
            </a:r>
          </a:p>
          <a:p>
            <a:pPr lvl="1">
              <a:spcBef>
                <a:spcPts val="0"/>
              </a:spcBef>
            </a:pPr>
            <a:r>
              <a:rPr lang="en-US" sz="1200" dirty="0"/>
              <a:t>Basics of Data Definition Language.</a:t>
            </a:r>
          </a:p>
          <a:p>
            <a:pPr lvl="1">
              <a:spcBef>
                <a:spcPts val="0"/>
              </a:spcBef>
            </a:pPr>
            <a:r>
              <a:rPr lang="en-US" sz="1200" dirty="0"/>
              <a:t>Basics of Data Manipulation Language (Query).</a:t>
            </a:r>
          </a:p>
          <a:p>
            <a:pPr>
              <a:spcBef>
                <a:spcPts val="0"/>
              </a:spcBef>
            </a:pPr>
            <a:r>
              <a:rPr lang="en-US" sz="1400" dirty="0"/>
              <a:t>Homework 0 –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4674301" y="2266950"/>
            <a:ext cx="4345677" cy="1815882"/>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FF0000"/>
                </a:solidFill>
              </a:rPr>
              <a:t>The material is mostly</a:t>
            </a:r>
          </a:p>
          <a:p>
            <a:pPr marL="742950" lvl="1" indent="-285750">
              <a:buFont typeface="Arial" panose="020B0604020202020204" pitchFamily="34" charset="0"/>
              <a:buChar char="•"/>
            </a:pPr>
            <a:r>
              <a:rPr lang="en-US" sz="1400" dirty="0">
                <a:solidFill>
                  <a:srgbClr val="FF0000"/>
                </a:solidFill>
              </a:rPr>
              <a:t>History of databases</a:t>
            </a:r>
          </a:p>
          <a:p>
            <a:pPr marL="742950" lvl="1" indent="-285750">
              <a:buFont typeface="Arial" panose="020B0604020202020204" pitchFamily="34" charset="0"/>
              <a:buChar char="•"/>
            </a:pPr>
            <a:r>
              <a:rPr lang="en-US" sz="1400" dirty="0">
                <a:solidFill>
                  <a:srgbClr val="FF0000"/>
                </a:solidFill>
              </a:rPr>
              <a:t>Motivation for databases</a:t>
            </a:r>
          </a:p>
          <a:p>
            <a:pPr marL="742950" lvl="1" indent="-285750">
              <a:buFont typeface="Arial" panose="020B0604020202020204" pitchFamily="34" charset="0"/>
              <a:buChar char="•"/>
            </a:pPr>
            <a:r>
              <a:rPr lang="en-US" sz="1400" dirty="0">
                <a:solidFill>
                  <a:srgbClr val="FF0000"/>
                </a:solidFill>
              </a:rPr>
              <a:t>Terms</a:t>
            </a:r>
          </a:p>
          <a:p>
            <a:pPr marL="742950" lvl="1" indent="-285750">
              <a:buFont typeface="Arial" panose="020B0604020202020204" pitchFamily="34" charset="0"/>
              <a:buChar char="•"/>
            </a:pPr>
            <a:r>
              <a:rPr lang="en-US" sz="1400" dirty="0">
                <a:solidFill>
                  <a:srgbClr val="FF0000"/>
                </a:solidFill>
              </a:rPr>
              <a:t>Concepts</a:t>
            </a:r>
          </a:p>
          <a:p>
            <a:pPr marL="285750" indent="-285750">
              <a:buFont typeface="Arial" panose="020B0604020202020204" pitchFamily="34" charset="0"/>
              <a:buChar char="•"/>
            </a:pPr>
            <a:r>
              <a:rPr lang="en-US" sz="1400" dirty="0">
                <a:solidFill>
                  <a:srgbClr val="FF0000"/>
                </a:solidFill>
              </a:rPr>
              <a:t>Covering in lecture is not a good use of time.</a:t>
            </a:r>
          </a:p>
          <a:p>
            <a:pPr marL="285750" indent="-285750">
              <a:buFont typeface="Arial" panose="020B0604020202020204" pitchFamily="34" charset="0"/>
              <a:buChar char="•"/>
            </a:pPr>
            <a:r>
              <a:rPr lang="en-US" sz="1400" dirty="0">
                <a:solidFill>
                  <a:srgbClr val="FF0000"/>
                </a:solidFill>
              </a:rPr>
              <a:t>Just read slides that come with book.</a:t>
            </a:r>
            <a:br>
              <a:rPr lang="en-US" sz="1400" dirty="0">
                <a:solidFill>
                  <a:srgbClr val="FF0000"/>
                </a:solidFill>
              </a:rPr>
            </a:br>
            <a:r>
              <a:rPr lang="en-US" sz="1400" dirty="0">
                <a:solidFill>
                  <a:srgbClr val="FF0000"/>
                </a:solidFill>
              </a:rPr>
              <a:t>https://</a:t>
            </a:r>
            <a:r>
              <a:rPr lang="en-US" sz="1400" dirty="0" err="1">
                <a:solidFill>
                  <a:srgbClr val="FF0000"/>
                </a:solidFill>
              </a:rPr>
              <a:t>www.db-book.com</a:t>
            </a:r>
            <a:r>
              <a:rPr lang="en-US" sz="1400" dirty="0">
                <a:solidFill>
                  <a:srgbClr val="FF0000"/>
                </a:solidFill>
              </a:rPr>
              <a:t>/db7/slides-</a:t>
            </a:r>
            <a:r>
              <a:rPr lang="en-US" sz="1400" dirty="0" err="1">
                <a:solidFill>
                  <a:srgbClr val="FF0000"/>
                </a:solidFill>
              </a:rPr>
              <a:t>dir</a:t>
            </a:r>
            <a:r>
              <a:rPr lang="en-US" sz="1400" dirty="0">
                <a:solidFill>
                  <a:srgbClr val="FF0000"/>
                </a:solidFill>
              </a:rPr>
              <a:t>/</a:t>
            </a:r>
            <a:r>
              <a:rPr lang="en-US" sz="1400" dirty="0" err="1">
                <a:solidFill>
                  <a:srgbClr val="FF0000"/>
                </a:solidFill>
              </a:rPr>
              <a:t>index.html</a:t>
            </a:r>
            <a:endParaRPr lang="en-US" sz="1400" dirty="0">
              <a:solidFill>
                <a:srgbClr val="FF0000"/>
              </a:solidFill>
            </a:endParaRPr>
          </a:p>
        </p:txBody>
      </p:sp>
    </p:spTree>
    <p:extLst>
      <p:ext uri="{BB962C8B-B14F-4D97-AF65-F5344CB8AC3E}">
        <p14:creationId xmlns:p14="http://schemas.microsoft.com/office/powerpoint/2010/main" val="649218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C05E27-1587-8C4C-B714-44766992C746}"/>
              </a:ext>
            </a:extLst>
          </p:cNvPr>
          <p:cNvSpPr>
            <a:spLocks noGrp="1"/>
          </p:cNvSpPr>
          <p:nvPr>
            <p:ph type="title"/>
          </p:nvPr>
        </p:nvSpPr>
        <p:spPr/>
        <p:txBody>
          <a:bodyPr/>
          <a:lstStyle/>
          <a:p>
            <a:r>
              <a:rPr lang="en-US" dirty="0"/>
              <a:t>Well, we can download some of it! </a:t>
            </a:r>
          </a:p>
        </p:txBody>
      </p:sp>
      <p:pic>
        <p:nvPicPr>
          <p:cNvPr id="4" name="Picture 3">
            <a:extLst>
              <a:ext uri="{FF2B5EF4-FFF2-40B4-BE49-F238E27FC236}">
                <a16:creationId xmlns:a16="http://schemas.microsoft.com/office/drawing/2014/main" id="{1EFD920D-ACDB-5347-B07E-A572C3E58C1B}"/>
              </a:ext>
            </a:extLst>
          </p:cNvPr>
          <p:cNvPicPr>
            <a:picLocks noChangeAspect="1"/>
          </p:cNvPicPr>
          <p:nvPr/>
        </p:nvPicPr>
        <p:blipFill>
          <a:blip r:embed="rId2"/>
          <a:stretch>
            <a:fillRect/>
          </a:stretch>
        </p:blipFill>
        <p:spPr>
          <a:xfrm>
            <a:off x="152178" y="670708"/>
            <a:ext cx="4245982" cy="3802084"/>
          </a:xfrm>
          <a:prstGeom prst="rect">
            <a:avLst/>
          </a:prstGeom>
        </p:spPr>
      </p:pic>
      <p:pic>
        <p:nvPicPr>
          <p:cNvPr id="5" name="Picture 4">
            <a:extLst>
              <a:ext uri="{FF2B5EF4-FFF2-40B4-BE49-F238E27FC236}">
                <a16:creationId xmlns:a16="http://schemas.microsoft.com/office/drawing/2014/main" id="{60AB5379-DAB2-2C47-8DE9-8CC63188CF09}"/>
              </a:ext>
            </a:extLst>
          </p:cNvPr>
          <p:cNvPicPr>
            <a:picLocks noChangeAspect="1"/>
          </p:cNvPicPr>
          <p:nvPr/>
        </p:nvPicPr>
        <p:blipFill>
          <a:blip r:embed="rId3"/>
          <a:stretch>
            <a:fillRect/>
          </a:stretch>
        </p:blipFill>
        <p:spPr>
          <a:xfrm>
            <a:off x="4578417" y="672050"/>
            <a:ext cx="4369897" cy="2966233"/>
          </a:xfrm>
          <a:prstGeom prst="rect">
            <a:avLst/>
          </a:prstGeom>
        </p:spPr>
      </p:pic>
    </p:spTree>
    <p:extLst>
      <p:ext uri="{BB962C8B-B14F-4D97-AF65-F5344CB8AC3E}">
        <p14:creationId xmlns:p14="http://schemas.microsoft.com/office/powerpoint/2010/main" val="26363894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20B7B7-4303-3B41-AC68-4F961DDA3A91}"/>
              </a:ext>
            </a:extLst>
          </p:cNvPr>
          <p:cNvSpPr>
            <a:spLocks noGrp="1"/>
          </p:cNvSpPr>
          <p:nvPr>
            <p:ph idx="1"/>
          </p:nvPr>
        </p:nvSpPr>
        <p:spPr/>
        <p:txBody>
          <a:bodyPr/>
          <a:lstStyle/>
          <a:p>
            <a:r>
              <a:rPr lang="en-US" dirty="0"/>
              <a:t>The uncompressed file size is about 5 GB.</a:t>
            </a:r>
          </a:p>
          <a:p>
            <a:r>
              <a:rPr lang="en-US" dirty="0"/>
              <a:t>Some of the files have a lot of rows:</a:t>
            </a:r>
          </a:p>
          <a:p>
            <a:pPr lvl="1"/>
            <a:r>
              <a:rPr lang="en-US" dirty="0" err="1"/>
              <a:t>name.basics</a:t>
            </a:r>
            <a:r>
              <a:rPr lang="en-US" dirty="0"/>
              <a:t> approx. 10 million.</a:t>
            </a:r>
          </a:p>
          <a:p>
            <a:pPr lvl="1"/>
            <a:r>
              <a:rPr lang="en-US" dirty="0" err="1"/>
              <a:t>title.principals</a:t>
            </a:r>
            <a:r>
              <a:rPr lang="en-US" dirty="0"/>
              <a:t> approx. 37 million.</a:t>
            </a:r>
          </a:p>
          <a:p>
            <a:r>
              <a:rPr lang="en-US" dirty="0"/>
              <a:t>There is no way I can</a:t>
            </a:r>
          </a:p>
          <a:p>
            <a:pPr lvl="1"/>
            <a:r>
              <a:rPr lang="en-US" dirty="0"/>
              <a:t>Open these in Excel</a:t>
            </a:r>
          </a:p>
          <a:p>
            <a:pPr lvl="1"/>
            <a:r>
              <a:rPr lang="en-US" dirty="0"/>
              <a:t>Let alone do my column-based joins.</a:t>
            </a:r>
          </a:p>
          <a:p>
            <a:r>
              <a:rPr lang="en-US" dirty="0"/>
              <a:t>And by “real world” DB standards, these files and tables are tiny.</a:t>
            </a:r>
          </a:p>
          <a:p>
            <a:r>
              <a:rPr lang="en-US" dirty="0"/>
              <a:t>DBs specialize in managing staggering large datasets and querying efficiently.</a:t>
            </a:r>
          </a:p>
          <a:p>
            <a:r>
              <a:rPr lang="en-US" dirty="0"/>
              <a:t>Applications enable users to interact with the data in meaningful ways.</a:t>
            </a:r>
          </a:p>
        </p:txBody>
      </p:sp>
      <p:sp>
        <p:nvSpPr>
          <p:cNvPr id="3" name="Title 2">
            <a:extLst>
              <a:ext uri="{FF2B5EF4-FFF2-40B4-BE49-F238E27FC236}">
                <a16:creationId xmlns:a16="http://schemas.microsoft.com/office/drawing/2014/main" id="{6DC05E27-1587-8C4C-B714-44766992C746}"/>
              </a:ext>
            </a:extLst>
          </p:cNvPr>
          <p:cNvSpPr>
            <a:spLocks noGrp="1"/>
          </p:cNvSpPr>
          <p:nvPr>
            <p:ph type="title"/>
          </p:nvPr>
        </p:nvSpPr>
        <p:spPr/>
        <p:txBody>
          <a:bodyPr/>
          <a:lstStyle/>
          <a:p>
            <a:r>
              <a:rPr lang="en-US" dirty="0"/>
              <a:t>But, ... The files are pretty big.</a:t>
            </a:r>
          </a:p>
        </p:txBody>
      </p:sp>
    </p:spTree>
    <p:extLst>
      <p:ext uri="{BB962C8B-B14F-4D97-AF65-F5344CB8AC3E}">
        <p14:creationId xmlns:p14="http://schemas.microsoft.com/office/powerpoint/2010/main" val="22577505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2B05CD-052D-B941-A29E-F5D7BD6DDD0F}"/>
              </a:ext>
            </a:extLst>
          </p:cNvPr>
          <p:cNvSpPr>
            <a:spLocks noGrp="1"/>
          </p:cNvSpPr>
          <p:nvPr>
            <p:ph idx="1"/>
          </p:nvPr>
        </p:nvSpPr>
        <p:spPr>
          <a:xfrm>
            <a:off x="3886200" y="514060"/>
            <a:ext cx="5181600" cy="4191290"/>
          </a:xfrm>
        </p:spPr>
        <p:txBody>
          <a:bodyPr/>
          <a:lstStyle/>
          <a:p>
            <a:pPr marL="0" indent="0">
              <a:buNone/>
            </a:pPr>
            <a:r>
              <a:rPr lang="en-US" sz="1600" dirty="0"/>
              <a:t>Well, overly simplistically ...</a:t>
            </a:r>
          </a:p>
          <a:p>
            <a:r>
              <a:rPr lang="en-US" sz="1600" dirty="0"/>
              <a:t>The web browser may a query</a:t>
            </a:r>
            <a:br>
              <a:rPr lang="en-US" sz="1600" dirty="0"/>
            </a:br>
            <a:r>
              <a:rPr lang="en-US" sz="1600" dirty="0">
                <a:hlinkClick r:id="rId2"/>
              </a:rPr>
              <a:t>https://www.imdb.com/find?q=%22tom+hanks</a:t>
            </a:r>
            <a:endParaRPr lang="en-US" sz="1600" dirty="0"/>
          </a:p>
          <a:p>
            <a:r>
              <a:rPr lang="en-US" sz="1600" dirty="0"/>
              <a:t>This produced the search results.</a:t>
            </a:r>
          </a:p>
          <a:p>
            <a:r>
              <a:rPr lang="en-US" sz="1600" dirty="0"/>
              <a:t>You clicked a link, and the browser made another query</a:t>
            </a:r>
            <a:br>
              <a:rPr lang="en-US" sz="1600" dirty="0"/>
            </a:br>
            <a:r>
              <a:rPr lang="en-US" sz="1600" dirty="0">
                <a:hlinkClick r:id="rId3"/>
              </a:rPr>
              <a:t>https://www.imdb.com/find?q=%22tom+hanks%22</a:t>
            </a:r>
            <a:endParaRPr lang="en-US" sz="1600" dirty="0"/>
          </a:p>
          <a:p>
            <a:r>
              <a:rPr lang="en-US" sz="1600" dirty="0"/>
              <a:t>The browser gets back to sets of “things.”</a:t>
            </a:r>
          </a:p>
          <a:p>
            <a:pPr lvl="1"/>
            <a:r>
              <a:rPr lang="en-US" sz="1400" dirty="0"/>
              <a:t>A page template with a bunch of slots.</a:t>
            </a:r>
          </a:p>
          <a:p>
            <a:pPr lvl="1"/>
            <a:r>
              <a:rPr lang="en-US" sz="1400" dirty="0"/>
              <a:t>Queries that determine what to put in the slots.</a:t>
            </a:r>
          </a:p>
          <a:p>
            <a:pPr lvl="1"/>
            <a:r>
              <a:rPr lang="en-US" sz="1400" dirty="0"/>
              <a:t>Based on</a:t>
            </a:r>
          </a:p>
          <a:p>
            <a:pPr lvl="2"/>
            <a:r>
              <a:rPr lang="en-US" sz="1200" dirty="0"/>
              <a:t>Context: previous queries, connections in data, ... ...</a:t>
            </a:r>
          </a:p>
          <a:p>
            <a:pPr lvl="2"/>
            <a:r>
              <a:rPr lang="en-US" sz="1200" dirty="0"/>
              <a:t>Policies: promotions, ad campaigns, ... ...</a:t>
            </a:r>
          </a:p>
          <a:p>
            <a:pPr lvl="2"/>
            <a:r>
              <a:rPr lang="en-US" sz="1200" dirty="0"/>
              <a:t> User info: prior queries, location, language, ... ...</a:t>
            </a:r>
          </a:p>
          <a:p>
            <a:pPr lvl="2"/>
            <a:r>
              <a:rPr lang="en-US" sz="1200" dirty="0"/>
              <a:t>... ...</a:t>
            </a:r>
            <a:br>
              <a:rPr lang="en-US" sz="1200" dirty="0"/>
            </a:br>
            <a:endParaRPr lang="en-US" sz="1200" dirty="0"/>
          </a:p>
        </p:txBody>
      </p:sp>
      <p:sp>
        <p:nvSpPr>
          <p:cNvPr id="3" name="Title 2">
            <a:extLst>
              <a:ext uri="{FF2B5EF4-FFF2-40B4-BE49-F238E27FC236}">
                <a16:creationId xmlns:a16="http://schemas.microsoft.com/office/drawing/2014/main" id="{E6E80DD1-5290-6543-AA9F-030F9E33F0FB}"/>
              </a:ext>
            </a:extLst>
          </p:cNvPr>
          <p:cNvSpPr>
            <a:spLocks noGrp="1"/>
          </p:cNvSpPr>
          <p:nvPr>
            <p:ph type="title"/>
          </p:nvPr>
        </p:nvSpPr>
        <p:spPr/>
        <p:txBody>
          <a:bodyPr/>
          <a:lstStyle/>
          <a:p>
            <a:r>
              <a:rPr lang="en-US" dirty="0"/>
              <a:t>How Does a Page Like this Work?</a:t>
            </a:r>
          </a:p>
        </p:txBody>
      </p:sp>
      <p:pic>
        <p:nvPicPr>
          <p:cNvPr id="4" name="Picture 3">
            <a:extLst>
              <a:ext uri="{FF2B5EF4-FFF2-40B4-BE49-F238E27FC236}">
                <a16:creationId xmlns:a16="http://schemas.microsoft.com/office/drawing/2014/main" id="{C7A32DFE-2801-9448-9C37-315A19DF8072}"/>
              </a:ext>
            </a:extLst>
          </p:cNvPr>
          <p:cNvPicPr>
            <a:picLocks noChangeAspect="1"/>
          </p:cNvPicPr>
          <p:nvPr/>
        </p:nvPicPr>
        <p:blipFill>
          <a:blip r:embed="rId4"/>
          <a:stretch>
            <a:fillRect/>
          </a:stretch>
        </p:blipFill>
        <p:spPr>
          <a:xfrm>
            <a:off x="-6246" y="514060"/>
            <a:ext cx="3915019" cy="4115090"/>
          </a:xfrm>
          <a:prstGeom prst="rect">
            <a:avLst/>
          </a:prstGeom>
        </p:spPr>
      </p:pic>
    </p:spTree>
    <p:extLst>
      <p:ext uri="{BB962C8B-B14F-4D97-AF65-F5344CB8AC3E}">
        <p14:creationId xmlns:p14="http://schemas.microsoft.com/office/powerpoint/2010/main" val="3673042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E80DD1-5290-6543-AA9F-030F9E33F0FB}"/>
              </a:ext>
            </a:extLst>
          </p:cNvPr>
          <p:cNvSpPr>
            <a:spLocks noGrp="1"/>
          </p:cNvSpPr>
          <p:nvPr>
            <p:ph type="title"/>
          </p:nvPr>
        </p:nvSpPr>
        <p:spPr/>
        <p:txBody>
          <a:bodyPr/>
          <a:lstStyle/>
          <a:p>
            <a:r>
              <a:rPr lang="en-US" dirty="0"/>
              <a:t>How Does a Page Like this Work?</a:t>
            </a:r>
          </a:p>
        </p:txBody>
      </p:sp>
      <p:pic>
        <p:nvPicPr>
          <p:cNvPr id="7" name="Picture 6">
            <a:extLst>
              <a:ext uri="{FF2B5EF4-FFF2-40B4-BE49-F238E27FC236}">
                <a16:creationId xmlns:a16="http://schemas.microsoft.com/office/drawing/2014/main" id="{0F7463E8-16DB-0448-B463-89124A3C6F8A}"/>
              </a:ext>
            </a:extLst>
          </p:cNvPr>
          <p:cNvPicPr>
            <a:picLocks noChangeAspect="1"/>
          </p:cNvPicPr>
          <p:nvPr/>
        </p:nvPicPr>
        <p:blipFill>
          <a:blip r:embed="rId2"/>
          <a:stretch>
            <a:fillRect/>
          </a:stretch>
        </p:blipFill>
        <p:spPr>
          <a:xfrm>
            <a:off x="301510" y="895350"/>
            <a:ext cx="7318489" cy="3739963"/>
          </a:xfrm>
          <a:prstGeom prst="rect">
            <a:avLst/>
          </a:prstGeom>
        </p:spPr>
      </p:pic>
      <p:sp>
        <p:nvSpPr>
          <p:cNvPr id="8" name="Rectangle 7">
            <a:extLst>
              <a:ext uri="{FF2B5EF4-FFF2-40B4-BE49-F238E27FC236}">
                <a16:creationId xmlns:a16="http://schemas.microsoft.com/office/drawing/2014/main" id="{1381341D-3ED3-3C41-A3BE-63FF259D6071}"/>
              </a:ext>
            </a:extLst>
          </p:cNvPr>
          <p:cNvSpPr/>
          <p:nvPr/>
        </p:nvSpPr>
        <p:spPr>
          <a:xfrm>
            <a:off x="1073" y="481624"/>
            <a:ext cx="8838126" cy="369332"/>
          </a:xfrm>
          <a:prstGeom prst="rect">
            <a:avLst/>
          </a:prstGeom>
        </p:spPr>
        <p:txBody>
          <a:bodyPr wrap="square">
            <a:spAutoFit/>
          </a:bodyPr>
          <a:lstStyle/>
          <a:p>
            <a:r>
              <a:rPr lang="en-US" dirty="0">
                <a:hlinkClick r:id="rId3"/>
              </a:rPr>
              <a:t>One look up https://www.imdb.com/name/nm0000158</a:t>
            </a:r>
            <a:r>
              <a:rPr lang="en-US" dirty="0"/>
              <a:t> ==&gt; 183 other look ups.</a:t>
            </a:r>
          </a:p>
        </p:txBody>
      </p:sp>
    </p:spTree>
    <p:extLst>
      <p:ext uri="{BB962C8B-B14F-4D97-AF65-F5344CB8AC3E}">
        <p14:creationId xmlns:p14="http://schemas.microsoft.com/office/powerpoint/2010/main" val="19100978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F8103C-259B-0748-8ACD-B3F44C8B3016}"/>
              </a:ext>
            </a:extLst>
          </p:cNvPr>
          <p:cNvSpPr>
            <a:spLocks noGrp="1"/>
          </p:cNvSpPr>
          <p:nvPr>
            <p:ph idx="1"/>
          </p:nvPr>
        </p:nvSpPr>
        <p:spPr>
          <a:xfrm>
            <a:off x="3124200" y="514350"/>
            <a:ext cx="5867400" cy="4114800"/>
          </a:xfrm>
        </p:spPr>
        <p:txBody>
          <a:bodyPr/>
          <a:lstStyle/>
          <a:p>
            <a:r>
              <a:rPr lang="en-US" sz="1600" dirty="0"/>
              <a:t>The core is answering 4 questions.</a:t>
            </a:r>
          </a:p>
          <a:p>
            <a:pPr lvl="1"/>
            <a:r>
              <a:rPr lang="en-US" sz="1400" dirty="0"/>
              <a:t>“Tom Hanks’” ID in my system is nm0000158</a:t>
            </a:r>
          </a:p>
          <a:p>
            <a:pPr lvl="1"/>
            <a:r>
              <a:rPr lang="en-US" sz="1400" dirty="0"/>
              <a:t>nm0000158 is known for:</a:t>
            </a:r>
          </a:p>
          <a:p>
            <a:pPr lvl="2"/>
            <a:r>
              <a:rPr lang="en-US" sz="1200" dirty="0"/>
              <a:t>tt0094737</a:t>
            </a:r>
          </a:p>
          <a:p>
            <a:pPr lvl="2"/>
            <a:r>
              <a:rPr lang="en-US" sz="1200" dirty="0"/>
              <a:t>tt0109830</a:t>
            </a:r>
          </a:p>
          <a:p>
            <a:pPr lvl="2"/>
            <a:r>
              <a:rPr lang="en-US" sz="1200" dirty="0"/>
              <a:t>tt0162222</a:t>
            </a:r>
          </a:p>
          <a:p>
            <a:pPr lvl="1"/>
            <a:r>
              <a:rPr lang="en-US" sz="1400" dirty="0"/>
              <a:t>nm0000158 had some kind of role in</a:t>
            </a:r>
          </a:p>
          <a:p>
            <a:pPr lvl="2"/>
            <a:r>
              <a:rPr lang="en-US" sz="1200" dirty="0"/>
              <a:t>tt0080202</a:t>
            </a:r>
          </a:p>
          <a:p>
            <a:pPr lvl="2"/>
            <a:r>
              <a:rPr lang="en-US" sz="1200" dirty="0"/>
              <a:t>tt0084314</a:t>
            </a:r>
          </a:p>
          <a:p>
            <a:pPr lvl="2"/>
            <a:r>
              <a:rPr lang="en-US" sz="1200" dirty="0"/>
              <a:t>tt0086927</a:t>
            </a:r>
          </a:p>
          <a:p>
            <a:pPr lvl="2"/>
            <a:r>
              <a:rPr lang="en-US" sz="1200" dirty="0"/>
              <a:t>tt0088161</a:t>
            </a:r>
          </a:p>
          <a:p>
            <a:pPr lvl="2"/>
            <a:r>
              <a:rPr lang="en-US" sz="1200" dirty="0"/>
              <a:t>tt0089543</a:t>
            </a:r>
          </a:p>
          <a:p>
            <a:pPr lvl="2"/>
            <a:r>
              <a:rPr lang="en-US" sz="1200" dirty="0"/>
              <a:t>tt0090274</a:t>
            </a:r>
          </a:p>
          <a:p>
            <a:pPr lvl="2"/>
            <a:r>
              <a:rPr lang="en-US" sz="1200" dirty="0"/>
              <a:t>tt0091019</a:t>
            </a:r>
          </a:p>
          <a:p>
            <a:pPr lvl="2"/>
            <a:r>
              <a:rPr lang="en-US" sz="1200" dirty="0"/>
              <a:t>tt0091541</a:t>
            </a:r>
          </a:p>
          <a:p>
            <a:pPr lvl="2"/>
            <a:r>
              <a:rPr lang="en-US" sz="1200" dirty="0"/>
              <a:t>tt0091653</a:t>
            </a:r>
          </a:p>
          <a:p>
            <a:pPr lvl="2"/>
            <a:r>
              <a:rPr lang="en-US" sz="1200" dirty="0"/>
              <a:t>... ...</a:t>
            </a:r>
          </a:p>
          <a:p>
            <a:pPr lvl="1"/>
            <a:r>
              <a:rPr lang="en-US" sz="1400" dirty="0"/>
              <a:t>The ability to turn </a:t>
            </a:r>
            <a:r>
              <a:rPr lang="en-US" sz="1400" dirty="0" err="1"/>
              <a:t>ttxxxxxxx</a:t>
            </a:r>
            <a:r>
              <a:rPr lang="en-US" sz="1400" dirty="0"/>
              <a:t> into useful information.</a:t>
            </a:r>
          </a:p>
        </p:txBody>
      </p:sp>
      <p:sp>
        <p:nvSpPr>
          <p:cNvPr id="3" name="Title 2">
            <a:extLst>
              <a:ext uri="{FF2B5EF4-FFF2-40B4-BE49-F238E27FC236}">
                <a16:creationId xmlns:a16="http://schemas.microsoft.com/office/drawing/2014/main" id="{8489A7F1-7484-284F-9FC5-C6D3D11270EF}"/>
              </a:ext>
            </a:extLst>
          </p:cNvPr>
          <p:cNvSpPr>
            <a:spLocks noGrp="1"/>
          </p:cNvSpPr>
          <p:nvPr>
            <p:ph type="title"/>
          </p:nvPr>
        </p:nvSpPr>
        <p:spPr/>
        <p:txBody>
          <a:bodyPr/>
          <a:lstStyle/>
          <a:p>
            <a:r>
              <a:rPr lang="en-US" dirty="0"/>
              <a:t>How did I Know this Information?</a:t>
            </a:r>
          </a:p>
        </p:txBody>
      </p:sp>
      <p:pic>
        <p:nvPicPr>
          <p:cNvPr id="4" name="Picture 3">
            <a:extLst>
              <a:ext uri="{FF2B5EF4-FFF2-40B4-BE49-F238E27FC236}">
                <a16:creationId xmlns:a16="http://schemas.microsoft.com/office/drawing/2014/main" id="{2FF822F9-8F2C-1949-A07B-9A491BA3437A}"/>
              </a:ext>
            </a:extLst>
          </p:cNvPr>
          <p:cNvPicPr>
            <a:picLocks noChangeAspect="1"/>
          </p:cNvPicPr>
          <p:nvPr/>
        </p:nvPicPr>
        <p:blipFill>
          <a:blip r:embed="rId2"/>
          <a:stretch>
            <a:fillRect/>
          </a:stretch>
        </p:blipFill>
        <p:spPr>
          <a:xfrm>
            <a:off x="172570" y="590550"/>
            <a:ext cx="2795150" cy="4038600"/>
          </a:xfrm>
          <a:prstGeom prst="rect">
            <a:avLst/>
          </a:prstGeom>
        </p:spPr>
      </p:pic>
      <p:sp>
        <p:nvSpPr>
          <p:cNvPr id="5" name="Rectangle 4">
            <a:extLst>
              <a:ext uri="{FF2B5EF4-FFF2-40B4-BE49-F238E27FC236}">
                <a16:creationId xmlns:a16="http://schemas.microsoft.com/office/drawing/2014/main" id="{511D99AA-3534-6C48-AA65-46F5BF0C9364}"/>
              </a:ext>
            </a:extLst>
          </p:cNvPr>
          <p:cNvSpPr/>
          <p:nvPr/>
        </p:nvSpPr>
        <p:spPr>
          <a:xfrm>
            <a:off x="172570" y="590550"/>
            <a:ext cx="2875430" cy="1371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AB849FB-6D4E-0440-B71B-B3AD4403ED74}"/>
              </a:ext>
            </a:extLst>
          </p:cNvPr>
          <p:cNvSpPr/>
          <p:nvPr/>
        </p:nvSpPr>
        <p:spPr>
          <a:xfrm>
            <a:off x="232458" y="3105150"/>
            <a:ext cx="2735262" cy="15240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707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89A7F1-7484-284F-9FC5-C6D3D11270EF}"/>
              </a:ext>
            </a:extLst>
          </p:cNvPr>
          <p:cNvSpPr>
            <a:spLocks noGrp="1"/>
          </p:cNvSpPr>
          <p:nvPr>
            <p:ph type="title"/>
          </p:nvPr>
        </p:nvSpPr>
        <p:spPr/>
        <p:txBody>
          <a:bodyPr/>
          <a:lstStyle/>
          <a:p>
            <a:r>
              <a:rPr lang="en-US" dirty="0"/>
              <a:t>How this all Work?</a:t>
            </a:r>
          </a:p>
        </p:txBody>
      </p:sp>
      <p:pic>
        <p:nvPicPr>
          <p:cNvPr id="4" name="Picture 3">
            <a:extLst>
              <a:ext uri="{FF2B5EF4-FFF2-40B4-BE49-F238E27FC236}">
                <a16:creationId xmlns:a16="http://schemas.microsoft.com/office/drawing/2014/main" id="{2FF822F9-8F2C-1949-A07B-9A491BA3437A}"/>
              </a:ext>
            </a:extLst>
          </p:cNvPr>
          <p:cNvPicPr>
            <a:picLocks noChangeAspect="1"/>
          </p:cNvPicPr>
          <p:nvPr/>
        </p:nvPicPr>
        <p:blipFill>
          <a:blip r:embed="rId2"/>
          <a:stretch>
            <a:fillRect/>
          </a:stretch>
        </p:blipFill>
        <p:spPr>
          <a:xfrm>
            <a:off x="172570" y="590550"/>
            <a:ext cx="2795150" cy="4038600"/>
          </a:xfrm>
          <a:prstGeom prst="rect">
            <a:avLst/>
          </a:prstGeom>
        </p:spPr>
      </p:pic>
      <p:sp>
        <p:nvSpPr>
          <p:cNvPr id="5" name="Rectangle 4">
            <a:extLst>
              <a:ext uri="{FF2B5EF4-FFF2-40B4-BE49-F238E27FC236}">
                <a16:creationId xmlns:a16="http://schemas.microsoft.com/office/drawing/2014/main" id="{511D99AA-3534-6C48-AA65-46F5BF0C9364}"/>
              </a:ext>
            </a:extLst>
          </p:cNvPr>
          <p:cNvSpPr/>
          <p:nvPr/>
        </p:nvSpPr>
        <p:spPr>
          <a:xfrm>
            <a:off x="172570" y="590550"/>
            <a:ext cx="2875430" cy="1371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AB849FB-6D4E-0440-B71B-B3AD4403ED74}"/>
              </a:ext>
            </a:extLst>
          </p:cNvPr>
          <p:cNvSpPr/>
          <p:nvPr/>
        </p:nvSpPr>
        <p:spPr>
          <a:xfrm>
            <a:off x="232458" y="3105150"/>
            <a:ext cx="2735262" cy="15240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8BA64CB-D87C-F944-A6FB-1267E6A5E1A8}"/>
              </a:ext>
            </a:extLst>
          </p:cNvPr>
          <p:cNvPicPr>
            <a:picLocks noChangeAspect="1"/>
          </p:cNvPicPr>
          <p:nvPr/>
        </p:nvPicPr>
        <p:blipFill>
          <a:blip r:embed="rId3"/>
          <a:stretch>
            <a:fillRect/>
          </a:stretch>
        </p:blipFill>
        <p:spPr>
          <a:xfrm>
            <a:off x="3429000" y="185617"/>
            <a:ext cx="3181511" cy="2386133"/>
          </a:xfrm>
          <a:prstGeom prst="rect">
            <a:avLst/>
          </a:prstGeom>
        </p:spPr>
      </p:pic>
      <p:pic>
        <p:nvPicPr>
          <p:cNvPr id="10" name="Picture 9">
            <a:extLst>
              <a:ext uri="{FF2B5EF4-FFF2-40B4-BE49-F238E27FC236}">
                <a16:creationId xmlns:a16="http://schemas.microsoft.com/office/drawing/2014/main" id="{78EF981D-BE48-AD4E-B764-9C2FB245A065}"/>
              </a:ext>
            </a:extLst>
          </p:cNvPr>
          <p:cNvPicPr>
            <a:picLocks noChangeAspect="1"/>
          </p:cNvPicPr>
          <p:nvPr/>
        </p:nvPicPr>
        <p:blipFill>
          <a:blip r:embed="rId4"/>
          <a:stretch>
            <a:fillRect/>
          </a:stretch>
        </p:blipFill>
        <p:spPr>
          <a:xfrm>
            <a:off x="3270369" y="2876550"/>
            <a:ext cx="4108450" cy="1203839"/>
          </a:xfrm>
          <a:prstGeom prst="rect">
            <a:avLst/>
          </a:prstGeom>
        </p:spPr>
      </p:pic>
      <p:sp>
        <p:nvSpPr>
          <p:cNvPr id="11" name="Rectangle 10">
            <a:extLst>
              <a:ext uri="{FF2B5EF4-FFF2-40B4-BE49-F238E27FC236}">
                <a16:creationId xmlns:a16="http://schemas.microsoft.com/office/drawing/2014/main" id="{275CB668-5428-6E46-A727-074083B432F6}"/>
              </a:ext>
            </a:extLst>
          </p:cNvPr>
          <p:cNvSpPr/>
          <p:nvPr/>
        </p:nvSpPr>
        <p:spPr>
          <a:xfrm>
            <a:off x="4108569" y="1733550"/>
            <a:ext cx="1832882" cy="6858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Left Brace 11">
            <a:extLst>
              <a:ext uri="{FF2B5EF4-FFF2-40B4-BE49-F238E27FC236}">
                <a16:creationId xmlns:a16="http://schemas.microsoft.com/office/drawing/2014/main" id="{14AE5A47-C699-ED40-9106-D552829C1D0D}"/>
              </a:ext>
            </a:extLst>
          </p:cNvPr>
          <p:cNvSpPr/>
          <p:nvPr/>
        </p:nvSpPr>
        <p:spPr>
          <a:xfrm rot="5400000">
            <a:off x="4965817" y="723901"/>
            <a:ext cx="571502" cy="3962400"/>
          </a:xfrm>
          <a:prstGeom prst="leftBrace">
            <a:avLst>
              <a:gd name="adj1" fmla="val 8333"/>
              <a:gd name="adj2" fmla="val 49831"/>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4C61B6B-2077-C148-BFF6-1BE28E79DE18}"/>
              </a:ext>
            </a:extLst>
          </p:cNvPr>
          <p:cNvSpPr txBox="1"/>
          <p:nvPr/>
        </p:nvSpPr>
        <p:spPr>
          <a:xfrm>
            <a:off x="6699246" y="737104"/>
            <a:ext cx="2037353" cy="923330"/>
          </a:xfrm>
          <a:prstGeom prst="rect">
            <a:avLst/>
          </a:prstGeom>
          <a:noFill/>
        </p:spPr>
        <p:txBody>
          <a:bodyPr wrap="none" rtlCol="0">
            <a:spAutoFit/>
          </a:bodyPr>
          <a:lstStyle/>
          <a:p>
            <a:r>
              <a:rPr lang="en-US" dirty="0"/>
              <a:t>There is a page</a:t>
            </a:r>
          </a:p>
          <a:p>
            <a:r>
              <a:rPr lang="en-US" dirty="0"/>
              <a:t>template with slots</a:t>
            </a:r>
            <a:br>
              <a:rPr lang="en-US" dirty="0"/>
            </a:br>
            <a:r>
              <a:rPr lang="en-US" dirty="0"/>
              <a:t>for “components”</a:t>
            </a:r>
          </a:p>
        </p:txBody>
      </p:sp>
      <p:sp>
        <p:nvSpPr>
          <p:cNvPr id="14" name="Rectangle 13">
            <a:extLst>
              <a:ext uri="{FF2B5EF4-FFF2-40B4-BE49-F238E27FC236}">
                <a16:creationId xmlns:a16="http://schemas.microsoft.com/office/drawing/2014/main" id="{049A799F-7A98-0147-A2BC-15B02EC8304A}"/>
              </a:ext>
            </a:extLst>
          </p:cNvPr>
          <p:cNvSpPr/>
          <p:nvPr/>
        </p:nvSpPr>
        <p:spPr>
          <a:xfrm>
            <a:off x="3429000" y="174534"/>
            <a:ext cx="3181510" cy="2397215"/>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A7CCAD-4AC1-7F48-A1B2-3D2F4A036C9E}"/>
              </a:ext>
            </a:extLst>
          </p:cNvPr>
          <p:cNvSpPr/>
          <p:nvPr/>
        </p:nvSpPr>
        <p:spPr>
          <a:xfrm>
            <a:off x="3354612" y="3085160"/>
            <a:ext cx="677757" cy="6858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50"/>
              </a:solidFill>
            </a:endParaRPr>
          </a:p>
        </p:txBody>
      </p:sp>
      <p:sp>
        <p:nvSpPr>
          <p:cNvPr id="16" name="Rectangle 15">
            <a:extLst>
              <a:ext uri="{FF2B5EF4-FFF2-40B4-BE49-F238E27FC236}">
                <a16:creationId xmlns:a16="http://schemas.microsoft.com/office/drawing/2014/main" id="{2541D165-0743-B049-B3FC-8144B8258494}"/>
              </a:ext>
            </a:extLst>
          </p:cNvPr>
          <p:cNvSpPr/>
          <p:nvPr/>
        </p:nvSpPr>
        <p:spPr>
          <a:xfrm>
            <a:off x="4946769" y="3063968"/>
            <a:ext cx="677757" cy="685800"/>
          </a:xfrm>
          <a:prstGeom prst="rect">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50"/>
              </a:solidFill>
            </a:endParaRPr>
          </a:p>
        </p:txBody>
      </p:sp>
      <p:sp>
        <p:nvSpPr>
          <p:cNvPr id="17" name="Rectangle 16">
            <a:extLst>
              <a:ext uri="{FF2B5EF4-FFF2-40B4-BE49-F238E27FC236}">
                <a16:creationId xmlns:a16="http://schemas.microsoft.com/office/drawing/2014/main" id="{085D6741-C9F9-8446-B32A-9F1B6DF02998}"/>
              </a:ext>
            </a:extLst>
          </p:cNvPr>
          <p:cNvSpPr/>
          <p:nvPr/>
        </p:nvSpPr>
        <p:spPr>
          <a:xfrm>
            <a:off x="6555011" y="3069602"/>
            <a:ext cx="677757" cy="685800"/>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50"/>
              </a:solidFill>
            </a:endParaRPr>
          </a:p>
        </p:txBody>
      </p:sp>
      <p:sp>
        <p:nvSpPr>
          <p:cNvPr id="18" name="TextBox 17">
            <a:extLst>
              <a:ext uri="{FF2B5EF4-FFF2-40B4-BE49-F238E27FC236}">
                <a16:creationId xmlns:a16="http://schemas.microsoft.com/office/drawing/2014/main" id="{454B345C-AB14-9343-893B-6E364A0047A0}"/>
              </a:ext>
            </a:extLst>
          </p:cNvPr>
          <p:cNvSpPr txBox="1"/>
          <p:nvPr/>
        </p:nvSpPr>
        <p:spPr>
          <a:xfrm>
            <a:off x="3293979" y="4080389"/>
            <a:ext cx="673582" cy="584775"/>
          </a:xfrm>
          <a:prstGeom prst="rect">
            <a:avLst/>
          </a:prstGeom>
          <a:noFill/>
        </p:spPr>
        <p:txBody>
          <a:bodyPr wrap="none" rtlCol="0">
            <a:spAutoFit/>
          </a:bodyPr>
          <a:lstStyle/>
          <a:p>
            <a:pPr algn="ctr"/>
            <a:r>
              <a:rPr lang="en-US" sz="1600" dirty="0">
                <a:solidFill>
                  <a:srgbClr val="00B050"/>
                </a:solidFill>
              </a:rPr>
              <a:t>HTML</a:t>
            </a:r>
            <a:br>
              <a:rPr lang="en-US" sz="1600" dirty="0">
                <a:solidFill>
                  <a:srgbClr val="00B050"/>
                </a:solidFill>
              </a:rPr>
            </a:br>
            <a:r>
              <a:rPr lang="en-US" sz="1600" dirty="0">
                <a:solidFill>
                  <a:srgbClr val="00B050"/>
                </a:solidFill>
              </a:rPr>
              <a:t>CSS</a:t>
            </a:r>
          </a:p>
        </p:txBody>
      </p:sp>
      <p:sp>
        <p:nvSpPr>
          <p:cNvPr id="19" name="TextBox 18">
            <a:extLst>
              <a:ext uri="{FF2B5EF4-FFF2-40B4-BE49-F238E27FC236}">
                <a16:creationId xmlns:a16="http://schemas.microsoft.com/office/drawing/2014/main" id="{18E50E87-CDE7-D242-8D84-0C1FB95FCEAC}"/>
              </a:ext>
            </a:extLst>
          </p:cNvPr>
          <p:cNvSpPr txBox="1"/>
          <p:nvPr/>
        </p:nvSpPr>
        <p:spPr>
          <a:xfrm>
            <a:off x="4820738" y="4153505"/>
            <a:ext cx="1007712" cy="338554"/>
          </a:xfrm>
          <a:prstGeom prst="rect">
            <a:avLst/>
          </a:prstGeom>
          <a:noFill/>
        </p:spPr>
        <p:txBody>
          <a:bodyPr wrap="none" rtlCol="0">
            <a:spAutoFit/>
          </a:bodyPr>
          <a:lstStyle/>
          <a:p>
            <a:pPr algn="ctr"/>
            <a:r>
              <a:rPr lang="en-US" sz="1600" dirty="0">
                <a:solidFill>
                  <a:srgbClr val="002060"/>
                </a:solidFill>
              </a:rPr>
              <a:t>JavaScript</a:t>
            </a:r>
          </a:p>
        </p:txBody>
      </p:sp>
      <p:sp>
        <p:nvSpPr>
          <p:cNvPr id="20" name="TextBox 19">
            <a:extLst>
              <a:ext uri="{FF2B5EF4-FFF2-40B4-BE49-F238E27FC236}">
                <a16:creationId xmlns:a16="http://schemas.microsoft.com/office/drawing/2014/main" id="{CA359DFB-5459-8044-9C45-93F39003DD8E}"/>
              </a:ext>
            </a:extLst>
          </p:cNvPr>
          <p:cNvSpPr txBox="1"/>
          <p:nvPr/>
        </p:nvSpPr>
        <p:spPr>
          <a:xfrm>
            <a:off x="6492038" y="4044375"/>
            <a:ext cx="886781" cy="584775"/>
          </a:xfrm>
          <a:prstGeom prst="rect">
            <a:avLst/>
          </a:prstGeom>
          <a:noFill/>
        </p:spPr>
        <p:txBody>
          <a:bodyPr wrap="none" rtlCol="0">
            <a:spAutoFit/>
          </a:bodyPr>
          <a:lstStyle/>
          <a:p>
            <a:pPr algn="ctr"/>
            <a:r>
              <a:rPr lang="en-US" sz="1600" dirty="0">
                <a:solidFill>
                  <a:srgbClr val="7030A0"/>
                </a:solidFill>
              </a:rPr>
              <a:t>API Calls</a:t>
            </a:r>
            <a:br>
              <a:rPr lang="en-US" sz="1600" dirty="0">
                <a:solidFill>
                  <a:srgbClr val="7030A0"/>
                </a:solidFill>
              </a:rPr>
            </a:br>
            <a:r>
              <a:rPr lang="en-US" sz="1600" dirty="0">
                <a:solidFill>
                  <a:srgbClr val="7030A0"/>
                </a:solidFill>
              </a:rPr>
              <a:t>Data</a:t>
            </a:r>
          </a:p>
        </p:txBody>
      </p:sp>
      <p:sp>
        <p:nvSpPr>
          <p:cNvPr id="21" name="TextBox 20">
            <a:extLst>
              <a:ext uri="{FF2B5EF4-FFF2-40B4-BE49-F238E27FC236}">
                <a16:creationId xmlns:a16="http://schemas.microsoft.com/office/drawing/2014/main" id="{CF5362B6-C7CB-6B4D-8076-4C8F60D7BEE4}"/>
              </a:ext>
            </a:extLst>
          </p:cNvPr>
          <p:cNvSpPr txBox="1"/>
          <p:nvPr/>
        </p:nvSpPr>
        <p:spPr>
          <a:xfrm>
            <a:off x="7340678" y="2190750"/>
            <a:ext cx="1711366" cy="2246769"/>
          </a:xfrm>
          <a:prstGeom prst="rect">
            <a:avLst/>
          </a:prstGeom>
          <a:noFill/>
        </p:spPr>
        <p:txBody>
          <a:bodyPr wrap="none" rtlCol="0">
            <a:spAutoFit/>
          </a:bodyPr>
          <a:lstStyle/>
          <a:p>
            <a:r>
              <a:rPr lang="en-US" sz="1400" dirty="0"/>
              <a:t>W4170 teaches:</a:t>
            </a:r>
          </a:p>
          <a:p>
            <a:pPr marL="285750" indent="-285750">
              <a:buFont typeface="Arial" panose="020B0604020202020204" pitchFamily="34" charset="0"/>
              <a:buChar char="•"/>
            </a:pPr>
            <a:r>
              <a:rPr lang="en-US" sz="1400" dirty="0"/>
              <a:t>Page design</a:t>
            </a:r>
          </a:p>
          <a:p>
            <a:pPr marL="285750" indent="-285750">
              <a:buFont typeface="Arial" panose="020B0604020202020204" pitchFamily="34" charset="0"/>
              <a:buChar char="•"/>
            </a:pPr>
            <a:r>
              <a:rPr lang="en-US" sz="1400" dirty="0"/>
              <a:t>View</a:t>
            </a:r>
          </a:p>
          <a:p>
            <a:pPr marL="285750" indent="-285750">
              <a:buFont typeface="Arial" panose="020B0604020202020204" pitchFamily="34" charset="0"/>
              <a:buChar char="•"/>
            </a:pPr>
            <a:r>
              <a:rPr lang="en-US" sz="1400" dirty="0" err="1"/>
              <a:t>ViewModel</a:t>
            </a:r>
            <a:endParaRPr lang="en-US" sz="1400" dirty="0"/>
          </a:p>
          <a:p>
            <a:pPr marL="285750" indent="-285750">
              <a:buFont typeface="Arial" panose="020B0604020202020204" pitchFamily="34" charset="0"/>
              <a:buChar char="•"/>
            </a:pPr>
            <a:r>
              <a:rPr lang="en-US" sz="1400" dirty="0"/>
              <a:t>User experience</a:t>
            </a:r>
          </a:p>
          <a:p>
            <a:pPr marL="285750" indent="-285750">
              <a:buFont typeface="Arial" panose="020B0604020202020204" pitchFamily="34" charset="0"/>
              <a:buChar char="•"/>
            </a:pPr>
            <a:r>
              <a:rPr lang="en-US" sz="1400" dirty="0"/>
              <a:t>...</a:t>
            </a:r>
          </a:p>
          <a:p>
            <a:r>
              <a:rPr lang="en-US" sz="1400" dirty="0"/>
              <a:t>W4111 teaches</a:t>
            </a:r>
          </a:p>
          <a:p>
            <a:pPr marL="285750" indent="-285750">
              <a:buFont typeface="Arial" panose="020B0604020202020204" pitchFamily="34" charset="0"/>
              <a:buChar char="•"/>
            </a:pPr>
            <a:r>
              <a:rPr lang="en-US" sz="1400" dirty="0"/>
              <a:t>Model</a:t>
            </a:r>
          </a:p>
          <a:p>
            <a:pPr marL="285750" indent="-285750">
              <a:buFont typeface="Arial" panose="020B0604020202020204" pitchFamily="34" charset="0"/>
              <a:buChar char="•"/>
            </a:pPr>
            <a:r>
              <a:rPr lang="en-US" sz="1400" dirty="0"/>
              <a:t>Efficiency, design</a:t>
            </a:r>
          </a:p>
          <a:p>
            <a:pPr marL="285750" indent="-285750">
              <a:buFont typeface="Arial" panose="020B0604020202020204" pitchFamily="34" charset="0"/>
              <a:buChar char="•"/>
            </a:pPr>
            <a:r>
              <a:rPr lang="en-US" sz="1400" dirty="0"/>
              <a:t>... ...</a:t>
            </a:r>
          </a:p>
        </p:txBody>
      </p:sp>
    </p:spTree>
    <p:extLst>
      <p:ext uri="{BB962C8B-B14F-4D97-AF65-F5344CB8AC3E}">
        <p14:creationId xmlns:p14="http://schemas.microsoft.com/office/powerpoint/2010/main" val="2367628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F9893F-AA90-494D-8214-B5BE8BE9FB42}"/>
              </a:ext>
            </a:extLst>
          </p:cNvPr>
          <p:cNvPicPr>
            <a:picLocks noChangeAspect="1"/>
          </p:cNvPicPr>
          <p:nvPr/>
        </p:nvPicPr>
        <p:blipFill>
          <a:blip r:embed="rId2"/>
          <a:stretch>
            <a:fillRect/>
          </a:stretch>
        </p:blipFill>
        <p:spPr>
          <a:xfrm>
            <a:off x="195156" y="646121"/>
            <a:ext cx="4409041" cy="2485827"/>
          </a:xfrm>
          <a:prstGeom prst="rect">
            <a:avLst/>
          </a:prstGeom>
        </p:spPr>
      </p:pic>
      <p:sp>
        <p:nvSpPr>
          <p:cNvPr id="2" name="Content Placeholder 1">
            <a:extLst>
              <a:ext uri="{FF2B5EF4-FFF2-40B4-BE49-F238E27FC236}">
                <a16:creationId xmlns:a16="http://schemas.microsoft.com/office/drawing/2014/main" id="{909AF285-A0C2-0C41-94FD-4B98FDC758D6}"/>
              </a:ext>
            </a:extLst>
          </p:cNvPr>
          <p:cNvSpPr>
            <a:spLocks noGrp="1"/>
          </p:cNvSpPr>
          <p:nvPr>
            <p:ph idx="1"/>
          </p:nvPr>
        </p:nvSpPr>
        <p:spPr>
          <a:xfrm>
            <a:off x="149902" y="3016069"/>
            <a:ext cx="3964124" cy="1460681"/>
          </a:xfrm>
        </p:spPr>
        <p:txBody>
          <a:bodyPr/>
          <a:lstStyle/>
          <a:p>
            <a:pPr marL="0" indent="0">
              <a:buNone/>
            </a:pPr>
            <a:r>
              <a:rPr lang="en-US" dirty="0"/>
              <a:t>Three components</a:t>
            </a:r>
          </a:p>
          <a:p>
            <a:pPr marL="857250" lvl="1" indent="-457200">
              <a:buFont typeface="+mj-lt"/>
              <a:buAutoNum type="arabicPeriod"/>
            </a:pPr>
            <a:r>
              <a:rPr lang="en-US" dirty="0"/>
              <a:t>Main application</a:t>
            </a:r>
          </a:p>
          <a:p>
            <a:pPr marL="857250" lvl="1" indent="-457200">
              <a:buFont typeface="+mj-lt"/>
              <a:buAutoNum type="arabicPeriod"/>
            </a:pPr>
            <a:r>
              <a:rPr lang="en-US" dirty="0"/>
              <a:t>People Dashboard</a:t>
            </a:r>
          </a:p>
          <a:p>
            <a:pPr marL="857250" lvl="1" indent="-457200">
              <a:buFont typeface="+mj-lt"/>
              <a:buAutoNum type="arabicPeriod"/>
            </a:pPr>
            <a:r>
              <a:rPr lang="en-US" dirty="0"/>
              <a:t>People Detail</a:t>
            </a:r>
          </a:p>
          <a:p>
            <a:pPr marL="0" indent="0">
              <a:buNone/>
            </a:pPr>
            <a:r>
              <a:rPr lang="en-US" dirty="0"/>
              <a:t>One service: People</a:t>
            </a:r>
          </a:p>
          <a:p>
            <a:pPr marL="857250" lvl="1" indent="-457200">
              <a:buFont typeface="+mj-lt"/>
              <a:buAutoNum type="arabicPeriod"/>
            </a:pPr>
            <a:endParaRPr lang="en-US" dirty="0"/>
          </a:p>
        </p:txBody>
      </p:sp>
      <p:sp>
        <p:nvSpPr>
          <p:cNvPr id="3" name="Title 2">
            <a:extLst>
              <a:ext uri="{FF2B5EF4-FFF2-40B4-BE49-F238E27FC236}">
                <a16:creationId xmlns:a16="http://schemas.microsoft.com/office/drawing/2014/main" id="{470B9397-3CDA-6845-A9A8-6EF6E872803C}"/>
              </a:ext>
            </a:extLst>
          </p:cNvPr>
          <p:cNvSpPr>
            <a:spLocks noGrp="1"/>
          </p:cNvSpPr>
          <p:nvPr>
            <p:ph type="title"/>
          </p:nvPr>
        </p:nvSpPr>
        <p:spPr/>
        <p:txBody>
          <a:bodyPr/>
          <a:lstStyle/>
          <a:p>
            <a:r>
              <a:rPr lang="en-US" dirty="0"/>
              <a:t>A Simple IMDB-Like Web Application</a:t>
            </a:r>
          </a:p>
        </p:txBody>
      </p:sp>
      <p:sp>
        <p:nvSpPr>
          <p:cNvPr id="5" name="Rounded Rectangle 4">
            <a:extLst>
              <a:ext uri="{FF2B5EF4-FFF2-40B4-BE49-F238E27FC236}">
                <a16:creationId xmlns:a16="http://schemas.microsoft.com/office/drawing/2014/main" id="{C1ADA027-C075-F14E-9685-15B6432D5672}"/>
              </a:ext>
            </a:extLst>
          </p:cNvPr>
          <p:cNvSpPr/>
          <p:nvPr/>
        </p:nvSpPr>
        <p:spPr>
          <a:xfrm>
            <a:off x="6337747" y="1919151"/>
            <a:ext cx="914400" cy="758916"/>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Python</a:t>
            </a:r>
            <a:br>
              <a:rPr lang="en-US" sz="1400" dirty="0"/>
            </a:br>
            <a:r>
              <a:rPr lang="en-US" sz="1400" dirty="0"/>
              <a:t>Flask</a:t>
            </a:r>
          </a:p>
        </p:txBody>
      </p:sp>
      <p:pic>
        <p:nvPicPr>
          <p:cNvPr id="6" name="Picture 5">
            <a:extLst>
              <a:ext uri="{FF2B5EF4-FFF2-40B4-BE49-F238E27FC236}">
                <a16:creationId xmlns:a16="http://schemas.microsoft.com/office/drawing/2014/main" id="{EA3EB956-C962-4C4B-86A4-5272C158B4E7}"/>
              </a:ext>
            </a:extLst>
          </p:cNvPr>
          <p:cNvPicPr>
            <a:picLocks noChangeAspect="1"/>
          </p:cNvPicPr>
          <p:nvPr/>
        </p:nvPicPr>
        <p:blipFill>
          <a:blip r:embed="rId3"/>
          <a:stretch>
            <a:fillRect/>
          </a:stretch>
        </p:blipFill>
        <p:spPr>
          <a:xfrm>
            <a:off x="7772400" y="1889034"/>
            <a:ext cx="819150" cy="819150"/>
          </a:xfrm>
          <a:prstGeom prst="rect">
            <a:avLst/>
          </a:prstGeom>
        </p:spPr>
      </p:pic>
      <p:cxnSp>
        <p:nvCxnSpPr>
          <p:cNvPr id="8" name="Straight Arrow Connector 7">
            <a:extLst>
              <a:ext uri="{FF2B5EF4-FFF2-40B4-BE49-F238E27FC236}">
                <a16:creationId xmlns:a16="http://schemas.microsoft.com/office/drawing/2014/main" id="{FD738990-ED4C-0C44-B47A-8DFE251A609D}"/>
              </a:ext>
            </a:extLst>
          </p:cNvPr>
          <p:cNvCxnSpPr>
            <a:cxnSpLocks/>
            <a:stCxn id="5" idx="3"/>
          </p:cNvCxnSpPr>
          <p:nvPr/>
        </p:nvCxnSpPr>
        <p:spPr>
          <a:xfrm>
            <a:off x="7252147" y="2298609"/>
            <a:ext cx="685800" cy="0"/>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09201D8C-3891-B64E-BAC6-B92AA09FA0B3}"/>
              </a:ext>
            </a:extLst>
          </p:cNvPr>
          <p:cNvPicPr>
            <a:picLocks noChangeAspect="1"/>
          </p:cNvPicPr>
          <p:nvPr/>
        </p:nvPicPr>
        <p:blipFill>
          <a:blip r:embed="rId4"/>
          <a:stretch>
            <a:fillRect/>
          </a:stretch>
        </p:blipFill>
        <p:spPr>
          <a:xfrm>
            <a:off x="7010400" y="692080"/>
            <a:ext cx="621853" cy="621853"/>
          </a:xfrm>
          <a:prstGeom prst="rect">
            <a:avLst/>
          </a:prstGeom>
        </p:spPr>
      </p:pic>
      <p:pic>
        <p:nvPicPr>
          <p:cNvPr id="14" name="Picture 13">
            <a:extLst>
              <a:ext uri="{FF2B5EF4-FFF2-40B4-BE49-F238E27FC236}">
                <a16:creationId xmlns:a16="http://schemas.microsoft.com/office/drawing/2014/main" id="{535BC7D5-9DC2-3848-BCEE-FBD49C94EEB3}"/>
              </a:ext>
            </a:extLst>
          </p:cNvPr>
          <p:cNvPicPr>
            <a:picLocks noChangeAspect="1"/>
          </p:cNvPicPr>
          <p:nvPr/>
        </p:nvPicPr>
        <p:blipFill>
          <a:blip r:embed="rId4"/>
          <a:stretch>
            <a:fillRect/>
          </a:stretch>
        </p:blipFill>
        <p:spPr>
          <a:xfrm>
            <a:off x="7601017" y="692080"/>
            <a:ext cx="621853" cy="621853"/>
          </a:xfrm>
          <a:prstGeom prst="rect">
            <a:avLst/>
          </a:prstGeom>
        </p:spPr>
      </p:pic>
      <p:pic>
        <p:nvPicPr>
          <p:cNvPr id="15" name="Picture 14">
            <a:extLst>
              <a:ext uri="{FF2B5EF4-FFF2-40B4-BE49-F238E27FC236}">
                <a16:creationId xmlns:a16="http://schemas.microsoft.com/office/drawing/2014/main" id="{24FBCC65-F560-0D4C-9661-3336841A8900}"/>
              </a:ext>
            </a:extLst>
          </p:cNvPr>
          <p:cNvPicPr>
            <a:picLocks noChangeAspect="1"/>
          </p:cNvPicPr>
          <p:nvPr/>
        </p:nvPicPr>
        <p:blipFill>
          <a:blip r:embed="rId4"/>
          <a:stretch>
            <a:fillRect/>
          </a:stretch>
        </p:blipFill>
        <p:spPr>
          <a:xfrm>
            <a:off x="8191634" y="692080"/>
            <a:ext cx="621853" cy="621853"/>
          </a:xfrm>
          <a:prstGeom prst="rect">
            <a:avLst/>
          </a:prstGeom>
        </p:spPr>
      </p:pic>
      <p:sp>
        <p:nvSpPr>
          <p:cNvPr id="16" name="TextBox 15">
            <a:extLst>
              <a:ext uri="{FF2B5EF4-FFF2-40B4-BE49-F238E27FC236}">
                <a16:creationId xmlns:a16="http://schemas.microsoft.com/office/drawing/2014/main" id="{DDEAF096-34F7-AE4F-88EC-F406213E7BA0}"/>
              </a:ext>
            </a:extLst>
          </p:cNvPr>
          <p:cNvSpPr txBox="1"/>
          <p:nvPr/>
        </p:nvSpPr>
        <p:spPr>
          <a:xfrm>
            <a:off x="6969518" y="406513"/>
            <a:ext cx="1849289" cy="369332"/>
          </a:xfrm>
          <a:prstGeom prst="rect">
            <a:avLst/>
          </a:prstGeom>
          <a:noFill/>
        </p:spPr>
        <p:txBody>
          <a:bodyPr wrap="none" rtlCol="0">
            <a:spAutoFit/>
          </a:bodyPr>
          <a:lstStyle/>
          <a:p>
            <a:r>
              <a:rPr lang="en-US" dirty="0"/>
              <a:t>Downloaded Files</a:t>
            </a:r>
          </a:p>
        </p:txBody>
      </p:sp>
      <p:sp>
        <p:nvSpPr>
          <p:cNvPr id="17" name="Left Brace 16">
            <a:extLst>
              <a:ext uri="{FF2B5EF4-FFF2-40B4-BE49-F238E27FC236}">
                <a16:creationId xmlns:a16="http://schemas.microsoft.com/office/drawing/2014/main" id="{CDCF631B-1BE1-8A47-A737-265087F1E364}"/>
              </a:ext>
            </a:extLst>
          </p:cNvPr>
          <p:cNvSpPr/>
          <p:nvPr/>
        </p:nvSpPr>
        <p:spPr>
          <a:xfrm rot="16200000">
            <a:off x="7805587" y="581351"/>
            <a:ext cx="317947" cy="169785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C2C65132-1E9D-D44E-AFAD-C4B6C98EB855}"/>
              </a:ext>
            </a:extLst>
          </p:cNvPr>
          <p:cNvCxnSpPr>
            <a:cxnSpLocks/>
            <a:stCxn id="17" idx="1"/>
            <a:endCxn id="6" idx="0"/>
          </p:cNvCxnSpPr>
          <p:nvPr/>
        </p:nvCxnSpPr>
        <p:spPr>
          <a:xfrm>
            <a:off x="7964561" y="1589251"/>
            <a:ext cx="217414" cy="2997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2D0D2803-0997-B84D-856C-3B4ECA4FFD80}"/>
              </a:ext>
            </a:extLst>
          </p:cNvPr>
          <p:cNvSpPr txBox="1"/>
          <p:nvPr/>
        </p:nvSpPr>
        <p:spPr>
          <a:xfrm>
            <a:off x="8222870" y="1589251"/>
            <a:ext cx="535724" cy="307777"/>
          </a:xfrm>
          <a:prstGeom prst="rect">
            <a:avLst/>
          </a:prstGeom>
          <a:noFill/>
        </p:spPr>
        <p:txBody>
          <a:bodyPr wrap="none" rtlCol="0">
            <a:spAutoFit/>
          </a:bodyPr>
          <a:lstStyle/>
          <a:p>
            <a:r>
              <a:rPr lang="en-US" sz="1400" dirty="0"/>
              <a:t>Load</a:t>
            </a:r>
          </a:p>
        </p:txBody>
      </p:sp>
      <p:sp>
        <p:nvSpPr>
          <p:cNvPr id="23" name="TextBox 22">
            <a:extLst>
              <a:ext uri="{FF2B5EF4-FFF2-40B4-BE49-F238E27FC236}">
                <a16:creationId xmlns:a16="http://schemas.microsoft.com/office/drawing/2014/main" id="{5BC18AC4-7BD5-8E46-BA0D-2CD25F15C76E}"/>
              </a:ext>
            </a:extLst>
          </p:cNvPr>
          <p:cNvSpPr txBox="1"/>
          <p:nvPr/>
        </p:nvSpPr>
        <p:spPr>
          <a:xfrm>
            <a:off x="1143000" y="720069"/>
            <a:ext cx="785408" cy="523220"/>
          </a:xfrm>
          <a:prstGeom prst="rect">
            <a:avLst/>
          </a:prstGeom>
          <a:noFill/>
        </p:spPr>
        <p:txBody>
          <a:bodyPr wrap="none" rtlCol="0">
            <a:spAutoFit/>
          </a:bodyPr>
          <a:lstStyle/>
          <a:p>
            <a:r>
              <a:rPr lang="en-US" sz="1400" dirty="0"/>
              <a:t>Browser</a:t>
            </a:r>
          </a:p>
          <a:p>
            <a:r>
              <a:rPr lang="en-US" sz="1400" dirty="0"/>
              <a:t>Display</a:t>
            </a:r>
          </a:p>
        </p:txBody>
      </p:sp>
      <p:sp>
        <p:nvSpPr>
          <p:cNvPr id="24" name="TextBox 23">
            <a:extLst>
              <a:ext uri="{FF2B5EF4-FFF2-40B4-BE49-F238E27FC236}">
                <a16:creationId xmlns:a16="http://schemas.microsoft.com/office/drawing/2014/main" id="{655932FC-0EE2-1F44-A7C3-559F260BEC2A}"/>
              </a:ext>
            </a:extLst>
          </p:cNvPr>
          <p:cNvSpPr txBox="1"/>
          <p:nvPr/>
        </p:nvSpPr>
        <p:spPr>
          <a:xfrm>
            <a:off x="1219200" y="1479459"/>
            <a:ext cx="2133600" cy="307777"/>
          </a:xfrm>
          <a:prstGeom prst="rect">
            <a:avLst/>
          </a:prstGeom>
          <a:noFill/>
        </p:spPr>
        <p:txBody>
          <a:bodyPr wrap="square" rtlCol="0">
            <a:spAutoFit/>
          </a:bodyPr>
          <a:lstStyle/>
          <a:p>
            <a:r>
              <a:rPr lang="en-US" sz="1400" dirty="0"/>
              <a:t>Content/Code in browser</a:t>
            </a:r>
          </a:p>
        </p:txBody>
      </p:sp>
      <p:sp>
        <p:nvSpPr>
          <p:cNvPr id="25" name="Rectangle 24">
            <a:extLst>
              <a:ext uri="{FF2B5EF4-FFF2-40B4-BE49-F238E27FC236}">
                <a16:creationId xmlns:a16="http://schemas.microsoft.com/office/drawing/2014/main" id="{AAACEE3A-1CD3-474B-9123-33F9DCDDDA96}"/>
              </a:ext>
            </a:extLst>
          </p:cNvPr>
          <p:cNvSpPr/>
          <p:nvPr/>
        </p:nvSpPr>
        <p:spPr>
          <a:xfrm>
            <a:off x="3555642" y="1905000"/>
            <a:ext cx="1066800" cy="819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3C45F5A-7114-AD45-A2D3-A6A96C47F758}"/>
              </a:ext>
            </a:extLst>
          </p:cNvPr>
          <p:cNvPicPr>
            <a:picLocks noChangeAspect="1"/>
          </p:cNvPicPr>
          <p:nvPr/>
        </p:nvPicPr>
        <p:blipFill>
          <a:blip r:embed="rId5"/>
          <a:stretch>
            <a:fillRect/>
          </a:stretch>
        </p:blipFill>
        <p:spPr>
          <a:xfrm>
            <a:off x="4116524" y="1479459"/>
            <a:ext cx="1657350" cy="1657350"/>
          </a:xfrm>
          <a:prstGeom prst="rect">
            <a:avLst/>
          </a:prstGeom>
        </p:spPr>
      </p:pic>
      <p:sp>
        <p:nvSpPr>
          <p:cNvPr id="27" name="TextBox 26">
            <a:extLst>
              <a:ext uri="{FF2B5EF4-FFF2-40B4-BE49-F238E27FC236}">
                <a16:creationId xmlns:a16="http://schemas.microsoft.com/office/drawing/2014/main" id="{AFDD8183-D704-C64A-9924-BE259F302C96}"/>
              </a:ext>
            </a:extLst>
          </p:cNvPr>
          <p:cNvSpPr txBox="1"/>
          <p:nvPr/>
        </p:nvSpPr>
        <p:spPr>
          <a:xfrm>
            <a:off x="4523261" y="2398026"/>
            <a:ext cx="815223" cy="307777"/>
          </a:xfrm>
          <a:prstGeom prst="rect">
            <a:avLst/>
          </a:prstGeom>
          <a:noFill/>
        </p:spPr>
        <p:txBody>
          <a:bodyPr wrap="none" rtlCol="0">
            <a:spAutoFit/>
          </a:bodyPr>
          <a:lstStyle/>
          <a:p>
            <a:r>
              <a:rPr lang="en-US" sz="1400" dirty="0"/>
              <a:t>Network</a:t>
            </a:r>
          </a:p>
        </p:txBody>
      </p:sp>
      <p:cxnSp>
        <p:nvCxnSpPr>
          <p:cNvPr id="29" name="Straight Arrow Connector 28">
            <a:extLst>
              <a:ext uri="{FF2B5EF4-FFF2-40B4-BE49-F238E27FC236}">
                <a16:creationId xmlns:a16="http://schemas.microsoft.com/office/drawing/2014/main" id="{9E4341E9-A298-1647-A49C-F588AB8FD3F9}"/>
              </a:ext>
            </a:extLst>
          </p:cNvPr>
          <p:cNvCxnSpPr>
            <a:stCxn id="25" idx="1"/>
            <a:endCxn id="5" idx="1"/>
          </p:cNvCxnSpPr>
          <p:nvPr/>
        </p:nvCxnSpPr>
        <p:spPr>
          <a:xfrm flipV="1">
            <a:off x="3555642" y="2298609"/>
            <a:ext cx="2782105" cy="15966"/>
          </a:xfrm>
          <a:prstGeom prst="straightConnector1">
            <a:avLst/>
          </a:prstGeom>
          <a:ln>
            <a:solidFill>
              <a:srgbClr val="7030A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5CB3EFDE-ECF3-2F41-96DD-D6BB8F43CB0C}"/>
              </a:ext>
            </a:extLst>
          </p:cNvPr>
          <p:cNvSpPr txBox="1"/>
          <p:nvPr/>
        </p:nvSpPr>
        <p:spPr>
          <a:xfrm>
            <a:off x="4525445" y="2042335"/>
            <a:ext cx="980974" cy="307777"/>
          </a:xfrm>
          <a:prstGeom prst="rect">
            <a:avLst/>
          </a:prstGeom>
          <a:noFill/>
        </p:spPr>
        <p:txBody>
          <a:bodyPr wrap="none" rtlCol="0">
            <a:spAutoFit/>
          </a:bodyPr>
          <a:lstStyle/>
          <a:p>
            <a:r>
              <a:rPr lang="en-US" sz="1400" dirty="0">
                <a:solidFill>
                  <a:srgbClr val="7030A0"/>
                </a:solidFill>
              </a:rPr>
              <a:t>HTTP/REST</a:t>
            </a:r>
          </a:p>
        </p:txBody>
      </p:sp>
      <p:sp>
        <p:nvSpPr>
          <p:cNvPr id="31" name="TextBox 30">
            <a:extLst>
              <a:ext uri="{FF2B5EF4-FFF2-40B4-BE49-F238E27FC236}">
                <a16:creationId xmlns:a16="http://schemas.microsoft.com/office/drawing/2014/main" id="{05871A86-6F73-C54B-87BC-0F056EEC91AE}"/>
              </a:ext>
            </a:extLst>
          </p:cNvPr>
          <p:cNvSpPr txBox="1"/>
          <p:nvPr/>
        </p:nvSpPr>
        <p:spPr>
          <a:xfrm>
            <a:off x="7295700" y="2473832"/>
            <a:ext cx="753732" cy="523220"/>
          </a:xfrm>
          <a:prstGeom prst="rect">
            <a:avLst/>
          </a:prstGeom>
          <a:noFill/>
        </p:spPr>
        <p:txBody>
          <a:bodyPr wrap="none" rtlCol="0">
            <a:spAutoFit/>
          </a:bodyPr>
          <a:lstStyle/>
          <a:p>
            <a:r>
              <a:rPr lang="en-US" sz="1400" dirty="0">
                <a:solidFill>
                  <a:srgbClr val="FF0000"/>
                </a:solidFill>
              </a:rPr>
              <a:t>SQL</a:t>
            </a:r>
            <a:br>
              <a:rPr lang="en-US" sz="1400" dirty="0">
                <a:solidFill>
                  <a:srgbClr val="FF0000"/>
                </a:solidFill>
              </a:rPr>
            </a:br>
            <a:r>
              <a:rPr lang="en-US" sz="1400" dirty="0">
                <a:solidFill>
                  <a:srgbClr val="FF0000"/>
                </a:solidFill>
              </a:rPr>
              <a:t>Queries</a:t>
            </a:r>
          </a:p>
        </p:txBody>
      </p:sp>
      <p:pic>
        <p:nvPicPr>
          <p:cNvPr id="32" name="Picture 31">
            <a:extLst>
              <a:ext uri="{FF2B5EF4-FFF2-40B4-BE49-F238E27FC236}">
                <a16:creationId xmlns:a16="http://schemas.microsoft.com/office/drawing/2014/main" id="{70DA581F-0D46-E84B-A554-7408A9CC4B90}"/>
              </a:ext>
            </a:extLst>
          </p:cNvPr>
          <p:cNvPicPr>
            <a:picLocks noChangeAspect="1"/>
          </p:cNvPicPr>
          <p:nvPr/>
        </p:nvPicPr>
        <p:blipFill>
          <a:blip r:embed="rId6"/>
          <a:stretch>
            <a:fillRect/>
          </a:stretch>
        </p:blipFill>
        <p:spPr>
          <a:xfrm>
            <a:off x="5703063" y="2997052"/>
            <a:ext cx="3055531" cy="1067984"/>
          </a:xfrm>
          <a:prstGeom prst="rect">
            <a:avLst/>
          </a:prstGeom>
        </p:spPr>
      </p:pic>
      <p:sp>
        <p:nvSpPr>
          <p:cNvPr id="33" name="TextBox 32">
            <a:extLst>
              <a:ext uri="{FF2B5EF4-FFF2-40B4-BE49-F238E27FC236}">
                <a16:creationId xmlns:a16="http://schemas.microsoft.com/office/drawing/2014/main" id="{AA5988D2-FF0C-624A-A8DB-87385B34EE1F}"/>
              </a:ext>
            </a:extLst>
          </p:cNvPr>
          <p:cNvSpPr txBox="1"/>
          <p:nvPr/>
        </p:nvSpPr>
        <p:spPr>
          <a:xfrm>
            <a:off x="2092145" y="654111"/>
            <a:ext cx="3145798" cy="523220"/>
          </a:xfrm>
          <a:prstGeom prst="rect">
            <a:avLst/>
          </a:prstGeom>
          <a:noFill/>
        </p:spPr>
        <p:txBody>
          <a:bodyPr wrap="none" rtlCol="0">
            <a:spAutoFit/>
          </a:bodyPr>
          <a:lstStyle/>
          <a:p>
            <a:r>
              <a:rPr lang="en-US" sz="1400" dirty="0"/>
              <a:t>Modified Angular Tour of Heroes Sample</a:t>
            </a:r>
          </a:p>
          <a:p>
            <a:r>
              <a:rPr lang="en-US" sz="1400" dirty="0">
                <a:hlinkClick r:id="rId7"/>
              </a:rPr>
              <a:t>https://angular.io/tutorial</a:t>
            </a:r>
            <a:r>
              <a:rPr lang="en-US" sz="1400" dirty="0"/>
              <a:t> </a:t>
            </a:r>
          </a:p>
        </p:txBody>
      </p:sp>
      <p:sp>
        <p:nvSpPr>
          <p:cNvPr id="34" name="Content Placeholder 1">
            <a:extLst>
              <a:ext uri="{FF2B5EF4-FFF2-40B4-BE49-F238E27FC236}">
                <a16:creationId xmlns:a16="http://schemas.microsoft.com/office/drawing/2014/main" id="{B9AA7F7F-3857-814A-A110-535B59719AC5}"/>
              </a:ext>
            </a:extLst>
          </p:cNvPr>
          <p:cNvSpPr txBox="1">
            <a:spLocks/>
          </p:cNvSpPr>
          <p:nvPr/>
        </p:nvSpPr>
        <p:spPr>
          <a:xfrm>
            <a:off x="4271551" y="3994276"/>
            <a:ext cx="2469735" cy="719255"/>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dirty="0"/>
              <a:t>Very simple Python,</a:t>
            </a:r>
            <a:br>
              <a:rPr lang="en-US" dirty="0"/>
            </a:br>
            <a:r>
              <a:rPr lang="en-US" dirty="0"/>
              <a:t>Flask web application</a:t>
            </a:r>
          </a:p>
        </p:txBody>
      </p:sp>
      <p:sp>
        <p:nvSpPr>
          <p:cNvPr id="35" name="Rectangle 34">
            <a:extLst>
              <a:ext uri="{FF2B5EF4-FFF2-40B4-BE49-F238E27FC236}">
                <a16:creationId xmlns:a16="http://schemas.microsoft.com/office/drawing/2014/main" id="{9601BF37-D40F-8242-BA2E-2E017CDE4980}"/>
              </a:ext>
            </a:extLst>
          </p:cNvPr>
          <p:cNvSpPr/>
          <p:nvPr/>
        </p:nvSpPr>
        <p:spPr>
          <a:xfrm>
            <a:off x="6520458" y="4155133"/>
            <a:ext cx="2658100" cy="261610"/>
          </a:xfrm>
          <a:prstGeom prst="rect">
            <a:avLst/>
          </a:prstGeom>
        </p:spPr>
        <p:txBody>
          <a:bodyPr wrap="none">
            <a:spAutoFit/>
          </a:bodyPr>
          <a:lstStyle/>
          <a:p>
            <a:r>
              <a:rPr lang="en-US" sz="1100" dirty="0">
                <a:hlinkClick r:id="rId8"/>
              </a:rPr>
              <a:t>https://flask.palletsprojects.com/en/1.1.x/</a:t>
            </a:r>
            <a:r>
              <a:rPr lang="en-US" sz="1100" dirty="0"/>
              <a:t> </a:t>
            </a:r>
          </a:p>
        </p:txBody>
      </p:sp>
    </p:spTree>
    <p:extLst>
      <p:ext uri="{BB962C8B-B14F-4D97-AF65-F5344CB8AC3E}">
        <p14:creationId xmlns:p14="http://schemas.microsoft.com/office/powerpoint/2010/main" val="2259797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9AF285-A0C2-0C41-94FD-4B98FDC758D6}"/>
              </a:ext>
            </a:extLst>
          </p:cNvPr>
          <p:cNvSpPr>
            <a:spLocks noGrp="1"/>
          </p:cNvSpPr>
          <p:nvPr>
            <p:ph idx="1"/>
          </p:nvPr>
        </p:nvSpPr>
        <p:spPr>
          <a:xfrm>
            <a:off x="152400" y="819150"/>
            <a:ext cx="8839200" cy="3505200"/>
          </a:xfrm>
        </p:spPr>
        <p:txBody>
          <a:bodyPr/>
          <a:lstStyle/>
          <a:p>
            <a:r>
              <a:rPr lang="en-US" dirty="0"/>
              <a:t>Walkthrough, ...</a:t>
            </a:r>
          </a:p>
          <a:p>
            <a:pPr lvl="1"/>
            <a:r>
              <a:rPr lang="en-US" dirty="0"/>
              <a:t>Browser.</a:t>
            </a:r>
          </a:p>
          <a:p>
            <a:pPr lvl="1"/>
            <a:r>
              <a:rPr lang="en-US" dirty="0"/>
              <a:t>Code walkthrough.</a:t>
            </a:r>
          </a:p>
          <a:p>
            <a:pPr lvl="1"/>
            <a:r>
              <a:rPr lang="en-US" dirty="0"/>
              <a:t>Some simple tests.</a:t>
            </a:r>
          </a:p>
          <a:p>
            <a:r>
              <a:rPr lang="en-US" dirty="0"/>
              <a:t>But, ...</a:t>
            </a:r>
          </a:p>
          <a:p>
            <a:pPr lvl="1"/>
            <a:r>
              <a:rPr lang="en-US" dirty="0"/>
              <a:t>I am going to use baseball data.</a:t>
            </a:r>
          </a:p>
          <a:p>
            <a:pPr lvl="1"/>
            <a:r>
              <a:rPr lang="en-US" dirty="0"/>
              <a:t>Because,</a:t>
            </a:r>
          </a:p>
          <a:p>
            <a:pPr lvl="2"/>
            <a:r>
              <a:rPr lang="en-US" dirty="0"/>
              <a:t>Over time we can do interesting numerical analysis and operations.</a:t>
            </a:r>
          </a:p>
          <a:p>
            <a:pPr lvl="2"/>
            <a:r>
              <a:rPr lang="en-US" dirty="0"/>
              <a:t>The database is a lot more complex.</a:t>
            </a:r>
          </a:p>
        </p:txBody>
      </p:sp>
      <p:sp>
        <p:nvSpPr>
          <p:cNvPr id="3" name="Title 2">
            <a:extLst>
              <a:ext uri="{FF2B5EF4-FFF2-40B4-BE49-F238E27FC236}">
                <a16:creationId xmlns:a16="http://schemas.microsoft.com/office/drawing/2014/main" id="{470B9397-3CDA-6845-A9A8-6EF6E872803C}"/>
              </a:ext>
            </a:extLst>
          </p:cNvPr>
          <p:cNvSpPr>
            <a:spLocks noGrp="1"/>
          </p:cNvSpPr>
          <p:nvPr>
            <p:ph type="title"/>
          </p:nvPr>
        </p:nvSpPr>
        <p:spPr/>
        <p:txBody>
          <a:bodyPr/>
          <a:lstStyle/>
          <a:p>
            <a:r>
              <a:rPr lang="en-US" dirty="0"/>
              <a:t>Let’s take a look ... ...</a:t>
            </a:r>
          </a:p>
        </p:txBody>
      </p:sp>
    </p:spTree>
    <p:extLst>
      <p:ext uri="{BB962C8B-B14F-4D97-AF65-F5344CB8AC3E}">
        <p14:creationId xmlns:p14="http://schemas.microsoft.com/office/powerpoint/2010/main" val="775730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C983FB-8D19-6E4D-AA1B-E6EB75BEC387}"/>
              </a:ext>
            </a:extLst>
          </p:cNvPr>
          <p:cNvPicPr>
            <a:picLocks noChangeAspect="1"/>
          </p:cNvPicPr>
          <p:nvPr/>
        </p:nvPicPr>
        <p:blipFill>
          <a:blip r:embed="rId2"/>
          <a:stretch>
            <a:fillRect/>
          </a:stretch>
        </p:blipFill>
        <p:spPr>
          <a:xfrm>
            <a:off x="0" y="691270"/>
            <a:ext cx="5847492" cy="3760961"/>
          </a:xfrm>
          <a:prstGeom prst="rect">
            <a:avLst/>
          </a:prstGeom>
        </p:spPr>
      </p:pic>
      <p:sp>
        <p:nvSpPr>
          <p:cNvPr id="5" name="Content Placeholder 4">
            <a:extLst>
              <a:ext uri="{FF2B5EF4-FFF2-40B4-BE49-F238E27FC236}">
                <a16:creationId xmlns:a16="http://schemas.microsoft.com/office/drawing/2014/main" id="{7C6B043F-0B8B-144E-BE14-C16E90E4F233}"/>
              </a:ext>
            </a:extLst>
          </p:cNvPr>
          <p:cNvSpPr>
            <a:spLocks noGrp="1"/>
          </p:cNvSpPr>
          <p:nvPr>
            <p:ph idx="1"/>
          </p:nvPr>
        </p:nvSpPr>
        <p:spPr>
          <a:xfrm>
            <a:off x="5715000" y="590550"/>
            <a:ext cx="3429000" cy="3861680"/>
          </a:xfrm>
        </p:spPr>
        <p:txBody>
          <a:bodyPr/>
          <a:lstStyle/>
          <a:p>
            <a:r>
              <a:rPr lang="en-US" sz="1600" dirty="0"/>
              <a:t>This is:</a:t>
            </a:r>
          </a:p>
          <a:p>
            <a:pPr lvl="1"/>
            <a:r>
              <a:rPr lang="en-US" sz="1400" dirty="0"/>
              <a:t>An Entity-Relationship diagram.</a:t>
            </a:r>
          </a:p>
          <a:p>
            <a:pPr lvl="1"/>
            <a:r>
              <a:rPr lang="en-US" sz="1400" dirty="0"/>
              <a:t>In Crow’s Foot Notation.</a:t>
            </a:r>
          </a:p>
          <a:p>
            <a:r>
              <a:rPr lang="en-US" sz="1600" dirty="0"/>
              <a:t>The first few lectures will focus on:</a:t>
            </a:r>
          </a:p>
          <a:p>
            <a:pPr lvl="1"/>
            <a:r>
              <a:rPr lang="en-US" sz="1400" dirty="0"/>
              <a:t>Entity-Relationship Models</a:t>
            </a:r>
          </a:p>
          <a:p>
            <a:pPr lvl="1"/>
            <a:r>
              <a:rPr lang="en-US" sz="1400" dirty="0"/>
              <a:t>Notation and diagrams.</a:t>
            </a:r>
          </a:p>
          <a:p>
            <a:pPr lvl="1"/>
            <a:r>
              <a:rPr lang="en-US" sz="1400" dirty="0"/>
              <a:t>Realizations of the model:</a:t>
            </a:r>
          </a:p>
          <a:p>
            <a:pPr lvl="2"/>
            <a:r>
              <a:rPr lang="en-US" sz="1200" i="1" dirty="0"/>
              <a:t>Relational (Algebra) Model.</a:t>
            </a:r>
          </a:p>
          <a:p>
            <a:pPr lvl="2"/>
            <a:r>
              <a:rPr lang="en-US" sz="1200" i="1" dirty="0"/>
              <a:t>SQL</a:t>
            </a:r>
          </a:p>
          <a:p>
            <a:pPr lvl="1"/>
            <a:r>
              <a:rPr lang="en-US" sz="1400" dirty="0"/>
              <a:t>Understand how to use SQL</a:t>
            </a:r>
            <a:br>
              <a:rPr lang="en-US" sz="1400" dirty="0"/>
            </a:br>
            <a:r>
              <a:rPr lang="en-US" sz="1400" dirty="0"/>
              <a:t>to solve problems.</a:t>
            </a:r>
          </a:p>
          <a:p>
            <a:r>
              <a:rPr lang="en-US" sz="1600" dirty="0"/>
              <a:t>Incrementally make progress</a:t>
            </a:r>
            <a:br>
              <a:rPr lang="en-US" sz="1600" dirty="0"/>
            </a:br>
            <a:r>
              <a:rPr lang="en-US" sz="1600" dirty="0"/>
              <a:t>on a project in the space of</a:t>
            </a:r>
            <a:br>
              <a:rPr lang="en-US" sz="1600" dirty="0"/>
            </a:br>
            <a:r>
              <a:rPr lang="en-US" sz="1600" dirty="0"/>
              <a:t>web applications and/or</a:t>
            </a:r>
            <a:br>
              <a:rPr lang="en-US" sz="1600" dirty="0"/>
            </a:br>
            <a:r>
              <a:rPr lang="en-US" sz="1600" dirty="0"/>
              <a:t>data engineering.</a:t>
            </a:r>
          </a:p>
        </p:txBody>
      </p:sp>
      <p:sp>
        <p:nvSpPr>
          <p:cNvPr id="3" name="Title 2">
            <a:extLst>
              <a:ext uri="{FF2B5EF4-FFF2-40B4-BE49-F238E27FC236}">
                <a16:creationId xmlns:a16="http://schemas.microsoft.com/office/drawing/2014/main" id="{DD9948E0-EA6D-A241-9FE9-EC3A8E701016}"/>
              </a:ext>
            </a:extLst>
          </p:cNvPr>
          <p:cNvSpPr>
            <a:spLocks noGrp="1"/>
          </p:cNvSpPr>
          <p:nvPr>
            <p:ph type="title"/>
          </p:nvPr>
        </p:nvSpPr>
        <p:spPr/>
        <p:txBody>
          <a:bodyPr/>
          <a:lstStyle/>
          <a:p>
            <a:r>
              <a:rPr lang="en-US" dirty="0"/>
              <a:t>The Dreaded </a:t>
            </a:r>
            <a:r>
              <a:rPr lang="en-US" dirty="0" err="1"/>
              <a:t>Lahman</a:t>
            </a:r>
            <a:r>
              <a:rPr lang="en-US" dirty="0"/>
              <a:t> 2019 Baseball DB</a:t>
            </a:r>
          </a:p>
        </p:txBody>
      </p:sp>
    </p:spTree>
    <p:extLst>
      <p:ext uri="{BB962C8B-B14F-4D97-AF65-F5344CB8AC3E}">
        <p14:creationId xmlns:p14="http://schemas.microsoft.com/office/powerpoint/2010/main" val="34683074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1447800" y="438150"/>
            <a:ext cx="6324600"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000" dirty="0">
                <a:solidFill>
                  <a:schemeClr val="bg1"/>
                </a:solidFill>
              </a:rPr>
              <a:t>Core Concepts:</a:t>
            </a:r>
          </a:p>
          <a:p>
            <a:pPr marL="285750" indent="-285750">
              <a:buFont typeface="Arial" panose="020B0604020202020204" pitchFamily="34" charset="0"/>
              <a:buChar char="•"/>
            </a:pPr>
            <a:r>
              <a:rPr lang="en-US" sz="1400" dirty="0">
                <a:solidFill>
                  <a:schemeClr val="bg1"/>
                </a:solidFill>
              </a:rPr>
              <a:t>Data</a:t>
            </a:r>
          </a:p>
          <a:p>
            <a:pPr marL="285750" indent="-285750">
              <a:buFont typeface="Arial" panose="020B0604020202020204" pitchFamily="34" charset="0"/>
              <a:buChar char="•"/>
            </a:pPr>
            <a:r>
              <a:rPr lang="en-US" sz="1400" dirty="0">
                <a:solidFill>
                  <a:schemeClr val="bg1"/>
                </a:solidFill>
              </a:rPr>
              <a:t>Databases</a:t>
            </a:r>
          </a:p>
          <a:p>
            <a:pPr marL="285750" indent="-285750">
              <a:buFont typeface="Arial" panose="020B0604020202020204" pitchFamily="34" charset="0"/>
              <a:buChar char="•"/>
            </a:pPr>
            <a:r>
              <a:rPr lang="en-US" sz="1400" dirty="0">
                <a:solidFill>
                  <a:schemeClr val="bg1"/>
                </a:solidFill>
              </a:rPr>
              <a:t>Database management systems.</a:t>
            </a:r>
          </a:p>
          <a:p>
            <a:pPr marL="285750" indent="-285750">
              <a:buFont typeface="Arial" panose="020B0604020202020204" pitchFamily="34" charset="0"/>
              <a:buChar char="•"/>
            </a:pPr>
            <a:r>
              <a:rPr lang="en-US" sz="1400" dirty="0">
                <a:solidFill>
                  <a:schemeClr val="bg1"/>
                </a:solidFill>
              </a:rPr>
              <a:t>Applications, application architectures.</a:t>
            </a:r>
          </a:p>
          <a:p>
            <a:pPr marL="285750" indent="-285750">
              <a:buFont typeface="Arial" panose="020B0604020202020204" pitchFamily="34" charset="0"/>
              <a:buChar char="•"/>
            </a:pPr>
            <a:r>
              <a:rPr lang="en-US" sz="1400" dirty="0">
                <a:solidFill>
                  <a:schemeClr val="bg1"/>
                </a:solidFill>
              </a:rPr>
              <a:t>Roles. </a:t>
            </a:r>
          </a:p>
          <a:p>
            <a:pPr marL="285750" indent="-285750">
              <a:buFont typeface="Arial" panose="020B0604020202020204" pitchFamily="34" charset="0"/>
              <a:buChar char="•"/>
            </a:pPr>
            <a:r>
              <a:rPr lang="en-US" sz="1400" dirty="0">
                <a:solidFill>
                  <a:schemeClr val="bg1"/>
                </a:solidFill>
              </a:rPr>
              <a:t>History of databases.</a:t>
            </a:r>
          </a:p>
          <a:p>
            <a:pPr marL="285750" indent="-285750">
              <a:buFont typeface="Arial" panose="020B0604020202020204" pitchFamily="34" charset="0"/>
              <a:buChar char="•"/>
            </a:pPr>
            <a:r>
              <a:rPr lang="en-US" sz="1400" dirty="0">
                <a:solidFill>
                  <a:schemeClr val="bg1"/>
                </a:solidFill>
              </a:rPr>
              <a:t>etc.</a:t>
            </a:r>
          </a:p>
          <a:p>
            <a:pPr marL="285750" indent="-285750">
              <a:buFont typeface="Arial" panose="020B0604020202020204" pitchFamily="34" charset="0"/>
              <a:buChar char="•"/>
            </a:pPr>
            <a:endParaRPr lang="en-US" sz="1400" dirty="0">
              <a:solidFill>
                <a:schemeClr val="bg1"/>
              </a:solidFill>
            </a:endParaRPr>
          </a:p>
          <a:p>
            <a:r>
              <a:rPr lang="en-US" sz="2000" dirty="0">
                <a:solidFill>
                  <a:schemeClr val="bg1"/>
                </a:solidFill>
              </a:rPr>
              <a:t>Covering these topics is not a good use of lecture time:</a:t>
            </a:r>
          </a:p>
          <a:p>
            <a:pPr marL="285750" indent="-285750">
              <a:buFont typeface="Arial" panose="020B0604020202020204" pitchFamily="34" charset="0"/>
              <a:buChar char="•"/>
            </a:pPr>
            <a:r>
              <a:rPr lang="en-US" sz="1400" dirty="0">
                <a:solidFill>
                  <a:schemeClr val="bg1"/>
                </a:solidFill>
              </a:rPr>
              <a:t>Read the slides for chapter 1 from the recommended textbook.</a:t>
            </a:r>
            <a:br>
              <a:rPr lang="en-US" sz="1400" dirty="0">
                <a:solidFill>
                  <a:schemeClr val="bg1"/>
                </a:solidFill>
              </a:rPr>
            </a:br>
            <a:r>
              <a:rPr lang="en-US" sz="1400" dirty="0">
                <a:solidFill>
                  <a:schemeClr val="bg1"/>
                </a:solidFill>
              </a:rPr>
              <a:t>(</a:t>
            </a:r>
            <a:r>
              <a:rPr lang="en-US" sz="1400" dirty="0">
                <a:solidFill>
                  <a:schemeClr val="bg1"/>
                </a:solidFill>
                <a:hlinkClick r:id="rId5">
                  <a:extLst>
                    <a:ext uri="{A12FA001-AC4F-418D-AE19-62706E023703}">
                      <ahyp:hlinkClr xmlns:ahyp="http://schemas.microsoft.com/office/drawing/2018/hyperlinkcolor" val="tx"/>
                    </a:ext>
                  </a:extLst>
                </a:hlinkClick>
              </a:rPr>
              <a:t>https://www.db-book.com/db7/slides-dir/PPTX-dir/ch1.pptx</a:t>
            </a:r>
            <a:r>
              <a:rPr lang="en-US" sz="1400" dirty="0">
                <a:solidFill>
                  <a:schemeClr val="bg1"/>
                </a:solidFill>
              </a:rPr>
              <a:t>)</a:t>
            </a:r>
          </a:p>
          <a:p>
            <a:pPr marL="285750" indent="-285750">
              <a:buFont typeface="Arial" panose="020B0604020202020204" pitchFamily="34" charset="0"/>
              <a:buChar char="•"/>
            </a:pPr>
            <a:r>
              <a:rPr lang="en-US" sz="1400" dirty="0">
                <a:solidFill>
                  <a:schemeClr val="bg1"/>
                </a:solidFill>
              </a:rPr>
              <a:t>We will cover the material through questions on the reading, recitation,</a:t>
            </a:r>
            <a:br>
              <a:rPr lang="en-US" sz="1400" dirty="0">
                <a:solidFill>
                  <a:schemeClr val="bg1"/>
                </a:solidFill>
              </a:rPr>
            </a:br>
            <a:r>
              <a:rPr lang="en-US" sz="1400" dirty="0">
                <a:solidFill>
                  <a:schemeClr val="bg1"/>
                </a:solidFill>
              </a:rPr>
              <a:t>Piazza questions, ... ...</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690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250446"/>
            <a:ext cx="91440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u="sng" dirty="0">
                <a:solidFill>
                  <a:schemeClr val="bg1"/>
                </a:solidFill>
              </a:rPr>
              <a:t>Introduction</a:t>
            </a:r>
          </a:p>
          <a:p>
            <a:pPr algn="ctr"/>
            <a:r>
              <a:rPr lang="en-US" altLang="en-US" sz="2800" i="1" dirty="0">
                <a:solidFill>
                  <a:schemeClr val="bg1"/>
                </a:solidFill>
              </a:rPr>
              <a:t>Logistics</a:t>
            </a:r>
            <a:br>
              <a:rPr lang="en-US" altLang="en-US" sz="2800" i="1" dirty="0">
                <a:solidFill>
                  <a:schemeClr val="bg1"/>
                </a:solidFill>
              </a:rPr>
            </a:br>
            <a:r>
              <a:rPr lang="en-US" altLang="en-US" sz="2800" i="1" dirty="0">
                <a:solidFill>
                  <a:schemeClr val="bg1"/>
                </a:solidFill>
              </a:rPr>
              <a:t>Core Concepts</a:t>
            </a:r>
          </a:p>
          <a:p>
            <a:pPr algn="ctr"/>
            <a:r>
              <a:rPr lang="en-US" altLang="en-US" sz="2800" i="1" dirty="0">
                <a:solidFill>
                  <a:schemeClr val="bg1"/>
                </a:solidFill>
              </a:rPr>
              <a:t>Exams, Homework</a:t>
            </a:r>
          </a:p>
          <a:p>
            <a:pPr algn="ctr"/>
            <a:r>
              <a:rPr lang="en-US" altLang="en-US" sz="2800" i="1" dirty="0">
                <a:solidFill>
                  <a:schemeClr val="bg1"/>
                </a:solidFill>
              </a:rPr>
              <a:t>Target Application Scenario</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dirty="0">
                <a:solidFill>
                  <a:schemeClr val="bg1"/>
                </a:solidFill>
              </a:rPr>
              <a:t>Approach for First Few Lectures</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8912940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8B58C-8BBC-6B42-82B7-B53B0CB4D136}"/>
              </a:ext>
            </a:extLst>
          </p:cNvPr>
          <p:cNvSpPr>
            <a:spLocks noGrp="1"/>
          </p:cNvSpPr>
          <p:nvPr>
            <p:ph idx="1"/>
          </p:nvPr>
        </p:nvSpPr>
        <p:spPr>
          <a:xfrm>
            <a:off x="3200400" y="590550"/>
            <a:ext cx="5791200" cy="4038600"/>
          </a:xfrm>
        </p:spPr>
        <p:txBody>
          <a:bodyPr/>
          <a:lstStyle/>
          <a:p>
            <a:r>
              <a:rPr lang="en-US" sz="1400" dirty="0"/>
              <a:t>Chapter 1:</a:t>
            </a:r>
          </a:p>
          <a:p>
            <a:pPr lvl="1"/>
            <a:r>
              <a:rPr lang="en-US" sz="1200" dirty="0"/>
              <a:t>Is interesting, but something easily learned from reading slides, docs, etc.</a:t>
            </a:r>
          </a:p>
          <a:p>
            <a:pPr lvl="1"/>
            <a:r>
              <a:rPr lang="en-US" sz="1200" dirty="0"/>
              <a:t>I can cover in OHs, recitation, Q&amp;A, Piazza, ... ...</a:t>
            </a:r>
          </a:p>
          <a:p>
            <a:r>
              <a:rPr lang="en-US" sz="1400" dirty="0"/>
              <a:t>Books and standard syllabuses tend to be sequential.</a:t>
            </a:r>
            <a:br>
              <a:rPr lang="en-US" sz="1400" dirty="0"/>
            </a:br>
            <a:r>
              <a:rPr lang="en-US" sz="1400" dirty="0"/>
              <a:t>Cover and complete topics one at a time.</a:t>
            </a:r>
          </a:p>
          <a:p>
            <a:r>
              <a:rPr lang="en-US" sz="1400" dirty="0"/>
              <a:t>My view is that there is a core conceptual model with three realizations:</a:t>
            </a:r>
          </a:p>
          <a:p>
            <a:pPr lvl="1"/>
            <a:r>
              <a:rPr lang="en-US" sz="1200" dirty="0"/>
              <a:t>Entity, relationships, ... ...; the concepts.</a:t>
            </a:r>
          </a:p>
          <a:p>
            <a:pPr lvl="1"/>
            <a:r>
              <a:rPr lang="en-US" sz="1200" dirty="0"/>
              <a:t>ER design and modeling.</a:t>
            </a:r>
          </a:p>
          <a:p>
            <a:pPr lvl="1"/>
            <a:r>
              <a:rPr lang="en-US" sz="1200" dirty="0"/>
              <a:t> Implementation:</a:t>
            </a:r>
          </a:p>
          <a:p>
            <a:pPr lvl="2"/>
            <a:r>
              <a:rPr lang="en-US" sz="1100" dirty="0"/>
              <a:t>Relational model/algebra.</a:t>
            </a:r>
          </a:p>
          <a:p>
            <a:pPr lvl="2"/>
            <a:r>
              <a:rPr lang="en-US" sz="1100" dirty="0"/>
              <a:t>SQL.</a:t>
            </a:r>
          </a:p>
          <a:p>
            <a:pPr lvl="2"/>
            <a:r>
              <a:rPr lang="en-US" sz="1100" dirty="0"/>
              <a:t>Resource/REST oriented.</a:t>
            </a:r>
          </a:p>
          <a:p>
            <a:r>
              <a:rPr lang="en-US" sz="1400" dirty="0"/>
              <a:t>My approach is to incrementally and iteratively:</a:t>
            </a:r>
          </a:p>
          <a:p>
            <a:pPr lvl="1"/>
            <a:r>
              <a:rPr lang="en-US" sz="1200" dirty="0"/>
              <a:t>Introduce concepts.</a:t>
            </a:r>
          </a:p>
          <a:p>
            <a:pPr lvl="1"/>
            <a:r>
              <a:rPr lang="en-US" sz="1200" dirty="0"/>
              <a:t>Explain the realizations.</a:t>
            </a:r>
          </a:p>
          <a:p>
            <a:pPr lvl="1"/>
            <a:r>
              <a:rPr lang="en-US" sz="1200" dirty="0"/>
              <a:t>Because a implementing a real system requires the approach of concept, design, implement in several layers.</a:t>
            </a:r>
          </a:p>
          <a:p>
            <a:endParaRPr lang="en-US" sz="1400" dirty="0"/>
          </a:p>
        </p:txBody>
      </p:sp>
      <p:sp>
        <p:nvSpPr>
          <p:cNvPr id="3" name="Title 2">
            <a:extLst>
              <a:ext uri="{FF2B5EF4-FFF2-40B4-BE49-F238E27FC236}">
                <a16:creationId xmlns:a16="http://schemas.microsoft.com/office/drawing/2014/main" id="{65FDB3A4-9EEC-C34C-990B-7979C4FE056E}"/>
              </a:ext>
            </a:extLst>
          </p:cNvPr>
          <p:cNvSpPr>
            <a:spLocks noGrp="1"/>
          </p:cNvSpPr>
          <p:nvPr>
            <p:ph type="title"/>
          </p:nvPr>
        </p:nvSpPr>
        <p:spPr/>
        <p:txBody>
          <a:bodyPr/>
          <a:lstStyle/>
          <a:p>
            <a:r>
              <a:rPr lang="en-US" dirty="0"/>
              <a:t>Lectures and Topics</a:t>
            </a:r>
          </a:p>
        </p:txBody>
      </p:sp>
      <p:pic>
        <p:nvPicPr>
          <p:cNvPr id="4" name="Picture 3">
            <a:extLst>
              <a:ext uri="{FF2B5EF4-FFF2-40B4-BE49-F238E27FC236}">
                <a16:creationId xmlns:a16="http://schemas.microsoft.com/office/drawing/2014/main" id="{879D479E-FEB3-CD4D-ADED-B6A53D35CED6}"/>
              </a:ext>
            </a:extLst>
          </p:cNvPr>
          <p:cNvPicPr>
            <a:picLocks noChangeAspect="1"/>
          </p:cNvPicPr>
          <p:nvPr/>
        </p:nvPicPr>
        <p:blipFill>
          <a:blip r:embed="rId2"/>
          <a:stretch>
            <a:fillRect/>
          </a:stretch>
        </p:blipFill>
        <p:spPr>
          <a:xfrm>
            <a:off x="152400" y="552449"/>
            <a:ext cx="2945181" cy="4038601"/>
          </a:xfrm>
          <a:prstGeom prst="rect">
            <a:avLst/>
          </a:prstGeom>
        </p:spPr>
      </p:pic>
    </p:spTree>
    <p:extLst>
      <p:ext uri="{BB962C8B-B14F-4D97-AF65-F5344CB8AC3E}">
        <p14:creationId xmlns:p14="http://schemas.microsoft.com/office/powerpoint/2010/main" val="40991523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spcBef>
                <a:spcPts val="0"/>
              </a:spcBef>
            </a:pPr>
            <a:r>
              <a:rPr lang="en-US" dirty="0">
                <a:solidFill>
                  <a:schemeClr val="bg1"/>
                </a:solidFill>
              </a:rPr>
              <a:t>Database design, Entity-Relationship Model (Part 1)</a:t>
            </a:r>
          </a:p>
          <a:p>
            <a:pPr marL="285750" indent="-285750">
              <a:spcBef>
                <a:spcPts val="0"/>
              </a:spcBef>
              <a:buFont typeface="Arial" panose="020B0604020202020204" pitchFamily="34" charset="0"/>
              <a:buChar char="•"/>
            </a:pPr>
            <a:r>
              <a:rPr lang="en-US" sz="1600" dirty="0">
                <a:solidFill>
                  <a:schemeClr val="bg1"/>
                </a:solidFill>
              </a:rPr>
              <a:t>Entity, relationship, attribute.</a:t>
            </a:r>
          </a:p>
          <a:p>
            <a:pPr marL="285750" indent="-285750">
              <a:spcBef>
                <a:spcPts val="0"/>
              </a:spcBef>
              <a:buFont typeface="Arial" panose="020B0604020202020204" pitchFamily="34" charset="0"/>
              <a:buChar char="•"/>
            </a:pPr>
            <a:r>
              <a:rPr lang="en-US" sz="1600" dirty="0">
                <a:solidFill>
                  <a:schemeClr val="bg1"/>
                </a:solidFill>
              </a:rPr>
              <a:t>Database design process.</a:t>
            </a:r>
          </a:p>
          <a:p>
            <a:pPr marL="285750" indent="-285750">
              <a:spcBef>
                <a:spcPts val="0"/>
              </a:spcBef>
              <a:buFont typeface="Arial" panose="020B0604020202020204" pitchFamily="34" charset="0"/>
              <a:buChar char="•"/>
            </a:pPr>
            <a:r>
              <a:rPr lang="en-US" sz="1600" dirty="0">
                <a:solidFill>
                  <a:schemeClr val="bg1"/>
                </a:solidFill>
              </a:rPr>
              <a:t>ER-Model and diagrams.</a:t>
            </a:r>
          </a:p>
          <a:p>
            <a:endParaRPr lang="en-US" altLang="en-US" i="1" dirty="0">
              <a:solidFill>
                <a:schemeClr val="bg1"/>
              </a:solidFill>
            </a:endParaRP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9931042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dirty="0"/>
              <a:t>We must build a system that supports academic operations in a university.</a:t>
            </a:r>
          </a:p>
          <a:p>
            <a:r>
              <a:rPr lang="en-US" dirty="0"/>
              <a:t>There are two major domains:</a:t>
            </a:r>
          </a:p>
          <a:p>
            <a:pPr lvl="1"/>
            <a:r>
              <a:rPr lang="en-US" dirty="0"/>
              <a:t>Interactive operations, e.g. register, choose class, assign grade, ... ...</a:t>
            </a:r>
          </a:p>
          <a:p>
            <a:pPr lvl="1"/>
            <a:r>
              <a:rPr lang="en-US" dirty="0"/>
              <a:t>Insight and reporting, e.g. enrollment trends, overloaded resources, ... ...</a:t>
            </a:r>
          </a:p>
          <a:p>
            <a:r>
              <a:rPr lang="en-US" dirty="0"/>
              <a:t>We will design, develop, test and deploy the system iteratively and continuously.</a:t>
            </a:r>
          </a:p>
          <a:p>
            <a:r>
              <a:rPr lang="en-US" dirty="0"/>
              <a:t>There are four core domains.</a:t>
            </a:r>
          </a:p>
          <a:p>
            <a:endParaRPr lang="en-US" dirty="0"/>
          </a:p>
          <a:p>
            <a:endParaRPr lang="en-US" dirty="0"/>
          </a:p>
          <a:p>
            <a:endParaRPr lang="en-US" dirty="0"/>
          </a:p>
          <a:p>
            <a:endParaRPr lang="en-US" dirty="0"/>
          </a:p>
          <a:p>
            <a:r>
              <a:rPr lang="en-US" dirty="0"/>
              <a:t>The processes are iterative, with continuous extension and details.</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90600" y="2724150"/>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94156" y="27241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spTree>
    <p:extLst>
      <p:ext uri="{BB962C8B-B14F-4D97-AF65-F5344CB8AC3E}">
        <p14:creationId xmlns:p14="http://schemas.microsoft.com/office/powerpoint/2010/main" val="27644717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We you see slides with this formatting, the come directly from the presentations</a:t>
            </a:r>
            <a:br>
              <a:rPr lang="en-US" dirty="0">
                <a:solidFill>
                  <a:srgbClr val="FF0000"/>
                </a:solidFill>
              </a:rPr>
            </a:br>
            <a:r>
              <a:rPr lang="en-US" dirty="0">
                <a:solidFill>
                  <a:srgbClr val="FF0000"/>
                </a:solidFill>
              </a:rPr>
              <a:t>associated with the textbook. (</a:t>
            </a:r>
            <a:r>
              <a:rPr lang="en-US" dirty="0">
                <a:solidFill>
                  <a:srgbClr val="FF0000"/>
                </a:solidFill>
                <a:hlinkClick r:id="rId3">
                  <a:extLst>
                    <a:ext uri="{A12FA001-AC4F-418D-AE19-62706E023703}">
                      <ahyp:hlinkClr xmlns:ahyp="http://schemas.microsoft.com/office/drawing/2018/hyperlinkcolor" val="tx"/>
                    </a:ext>
                  </a:extLst>
                </a:hlinkClick>
              </a:rPr>
              <a:t>https://www.db-book.com/db7/slides-dir/index.html</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The number at the bottom is of the form </a:t>
            </a:r>
            <a:r>
              <a:rPr lang="en-US" dirty="0" err="1">
                <a:solidFill>
                  <a:srgbClr val="FF0000"/>
                </a:solidFill>
              </a:rPr>
              <a:t>chapter.slide_no</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I try to put my comments, modifications and annotations in red text, or</a:t>
            </a:r>
            <a:br>
              <a:rPr lang="en-US" dirty="0">
                <a:solidFill>
                  <a:srgbClr val="FF0000"/>
                </a:solidFill>
              </a:rPr>
            </a:br>
            <a:r>
              <a:rPr lang="en-US" dirty="0">
                <a:solidFill>
                  <a:srgbClr val="FF0000"/>
                </a:solidFill>
              </a:rPr>
              <a:t>inside a red rectangle/callout.</a:t>
            </a:r>
          </a:p>
        </p:txBody>
      </p:sp>
    </p:spTree>
    <p:extLst>
      <p:ext uri="{BB962C8B-B14F-4D97-AF65-F5344CB8AC3E}">
        <p14:creationId xmlns:p14="http://schemas.microsoft.com/office/powerpoint/2010/main" val="33080412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endParaRPr lang="en-US" altLang="en-US" sz="1200">
              <a:solidFill>
                <a:srgbClr val="000000"/>
              </a:solidFill>
            </a:endParaRPr>
          </a:p>
          <a:p>
            <a:pPr defTabSz="685800" eaLnBrk="0" hangingPunct="0"/>
            <a:r>
              <a:rPr lang="en-US" altLang="en-US" sz="1200">
                <a:solidFill>
                  <a:srgbClr val="000000"/>
                </a:solidFill>
                <a:sym typeface="Symbol" panose="05050102010706020507" pitchFamily="18" charset="2"/>
              </a:rPr>
              <a:t> </a:t>
            </a:r>
            <a:endParaRPr lang="en-US" altLang="en-US" sz="1200">
              <a:solidFill>
                <a:srgbClr val="000000"/>
              </a:solidFill>
            </a:endParaRPr>
          </a:p>
        </p:txBody>
      </p:sp>
    </p:spTree>
    <p:extLst>
      <p:ext uri="{BB962C8B-B14F-4D97-AF65-F5344CB8AC3E}">
        <p14:creationId xmlns:p14="http://schemas.microsoft.com/office/powerpoint/2010/main" val="25032649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r>
              <a:rPr lang="en-US" sz="1000" dirty="0">
                <a:hlinkClick r:id="rId3"/>
              </a:rPr>
              <a:t>https://ehikioya.com/conceptual-logical-physical-database-modeling/</a:t>
            </a:r>
            <a:endParaRPr lang="en-US" sz="1000" dirty="0"/>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857776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41488718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Some of these statements apply primarily to OO systems and the relational/SQL models.</a:t>
            </a:r>
          </a:p>
          <a:p>
            <a:pPr marL="742950" lvl="1" indent="-285750">
              <a:buFont typeface="Arial" panose="020B0604020202020204" pitchFamily="34" charset="0"/>
              <a:buChar char="•"/>
            </a:pPr>
            <a:r>
              <a:rPr lang="en-US" sz="1600" dirty="0">
                <a:solidFill>
                  <a:srgbClr val="FF0000"/>
                </a:solidFill>
              </a:rPr>
              <a:t>A motivation for “No SQL” is to relax the constraints.</a:t>
            </a:r>
            <a:br>
              <a:rPr lang="en-US" sz="1600" dirty="0">
                <a:solidFill>
                  <a:srgbClr val="FF0000"/>
                </a:solidFill>
              </a:rPr>
            </a:br>
            <a:r>
              <a:rPr lang="en-US" sz="1600" dirty="0">
                <a:solidFill>
                  <a:srgbClr val="FF0000"/>
                </a:solidFill>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r>
              <a:rPr lang="en-US" dirty="0"/>
              <a:t>COMS W4111 002 01 2021</a:t>
            </a:r>
          </a:p>
        </p:txBody>
      </p:sp>
    </p:spTree>
    <p:extLst>
      <p:ext uri="{BB962C8B-B14F-4D97-AF65-F5344CB8AC3E}">
        <p14:creationId xmlns:p14="http://schemas.microsoft.com/office/powerpoint/2010/main" val="37863094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212346"/>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Logistics</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265965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1728927" y="83224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indent="-257175"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Entity sets can be represented graphically as follows: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Rectangles represent entity sets.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Attributes listed inside entity rectangle</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8104" y="2024391"/>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119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r>
              <a:rPr lang="en-US" sz="1400" dirty="0"/>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r>
              <a:rPr lang="en-US" sz="1400" dirty="0"/>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r>
              <a:rPr lang="en-US" sz="1400" dirty="0"/>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indent="-171450">
              <a:buFont typeface="Arial" panose="020B0604020202020204" pitchFamily="34" charset="0"/>
              <a:buChar char="•"/>
            </a:pPr>
            <a:r>
              <a:rPr lang="en-US" sz="1100" dirty="0"/>
              <a:t>“Other,” i.e. PowerPoint is the most</a:t>
            </a:r>
            <a:br>
              <a:rPr lang="en-US" sz="1100" dirty="0"/>
            </a:br>
            <a:r>
              <a:rPr lang="en-US" sz="1100" dirty="0"/>
              <a:t>common modeling notation.</a:t>
            </a:r>
          </a:p>
          <a:p>
            <a:pPr marL="171450" indent="-171450">
              <a:buFont typeface="Arial" panose="020B0604020202020204" pitchFamily="34" charset="0"/>
              <a:buChar char="•"/>
            </a:pPr>
            <a:r>
              <a:rPr lang="en-US" sz="1100" dirty="0"/>
              <a:t>It is easy to get “carried away.”</a:t>
            </a:r>
          </a:p>
          <a:p>
            <a:pPr marL="171450" indent="-171450">
              <a:buFont typeface="Arial" panose="020B0604020202020204" pitchFamily="34" charset="0"/>
              <a:buChar char="•"/>
            </a:pPr>
            <a:r>
              <a:rPr lang="en-US" sz="1100" dirty="0"/>
              <a:t>The trick is to do “just enough modeling.”</a:t>
            </a:r>
          </a:p>
          <a:p>
            <a:pPr marL="171450" indent="-171450">
              <a:buFont typeface="Arial" panose="020B0604020202020204" pitchFamily="34" charset="0"/>
              <a:buChar char="•"/>
            </a:pPr>
            <a:r>
              <a:rPr lang="en-US" sz="1100" dirty="0"/>
              <a:t>I mostly use Crow’s Foot</a:t>
            </a:r>
          </a:p>
          <a:p>
            <a:pPr marL="628650" lvl="1" indent="-171450">
              <a:buFont typeface="Arial" panose="020B0604020202020204" pitchFamily="34" charset="0"/>
              <a:buChar char="•"/>
            </a:pPr>
            <a:r>
              <a:rPr lang="en-US" sz="1100" dirty="0"/>
              <a:t>It is “just enough”</a:t>
            </a:r>
          </a:p>
          <a:p>
            <a:pPr marL="628650" lvl="1" indent="-171450">
              <a:buFont typeface="Arial" panose="020B0604020202020204" pitchFamily="34" charset="0"/>
              <a:buChar char="•"/>
            </a:pPr>
            <a:r>
              <a:rPr lang="en-US" sz="1100" dirty="0"/>
              <a:t>But lacks some capabilities.</a:t>
            </a:r>
          </a:p>
          <a:p>
            <a:pPr marL="171450" indent="-171450">
              <a:buFont typeface="Arial" panose="020B0604020202020204" pitchFamily="34" charset="0"/>
              <a:buChar char="•"/>
            </a:pPr>
            <a:r>
              <a:rPr lang="en-US" sz="1100" dirty="0"/>
              <a:t>The book uses ER notation.</a:t>
            </a:r>
          </a:p>
        </p:txBody>
      </p:sp>
    </p:spTree>
    <p:extLst>
      <p:ext uri="{BB962C8B-B14F-4D97-AF65-F5344CB8AC3E}">
        <p14:creationId xmlns:p14="http://schemas.microsoft.com/office/powerpoint/2010/main" val="18380785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A937CD-30B2-7643-835D-11978E1C065B}"/>
              </a:ext>
            </a:extLst>
          </p:cNvPr>
          <p:cNvPicPr>
            <a:picLocks noChangeAspect="1"/>
          </p:cNvPicPr>
          <p:nvPr/>
        </p:nvPicPr>
        <p:blipFill>
          <a:blip r:embed="rId2"/>
          <a:stretch>
            <a:fillRect/>
          </a:stretch>
        </p:blipFill>
        <p:spPr>
          <a:xfrm>
            <a:off x="3832096" y="590550"/>
            <a:ext cx="5235704" cy="2700002"/>
          </a:xfrm>
          <a:prstGeom prst="rect">
            <a:avLst/>
          </a:prstGeom>
        </p:spPr>
      </p:pic>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dirty="0"/>
              <a:t>This is the level of detail I want</a:t>
            </a:r>
            <a:br>
              <a:rPr lang="en-US" dirty="0"/>
            </a:br>
            <a:r>
              <a:rPr lang="en-US" dirty="0"/>
              <a:t>when I ask for:</a:t>
            </a:r>
          </a:p>
          <a:p>
            <a:pPr lvl="1"/>
            <a:r>
              <a:rPr lang="en-US" dirty="0"/>
              <a:t>Conceptual Model diagram.</a:t>
            </a:r>
          </a:p>
          <a:p>
            <a:pPr lvl="1"/>
            <a:r>
              <a:rPr lang="en-US" dirty="0"/>
              <a:t>Logical Model diagram.</a:t>
            </a:r>
          </a:p>
          <a:p>
            <a:r>
              <a:rPr lang="en-US" dirty="0"/>
              <a:t>Some online tools with “free,”</a:t>
            </a:r>
            <a:br>
              <a:rPr lang="en-US" dirty="0"/>
            </a:br>
            <a:r>
              <a:rPr lang="en-US" dirty="0"/>
              <a:t>constrained usage.</a:t>
            </a:r>
          </a:p>
          <a:p>
            <a:pPr lvl="1"/>
            <a:r>
              <a:rPr lang="en-US" dirty="0" err="1"/>
              <a:t>Lucidchart</a:t>
            </a:r>
            <a:r>
              <a:rPr lang="en-US" dirty="0"/>
              <a:t> (</a:t>
            </a:r>
            <a:r>
              <a:rPr lang="en-US" dirty="0">
                <a:hlinkClick r:id="rId3"/>
              </a:rPr>
              <a:t>https://www.lucidchart.com/</a:t>
            </a:r>
            <a:r>
              <a:rPr lang="en-US" dirty="0"/>
              <a:t>)</a:t>
            </a:r>
          </a:p>
          <a:p>
            <a:pPr lvl="1"/>
            <a:r>
              <a:rPr lang="en-US" dirty="0" err="1"/>
              <a:t>Vertabelo</a:t>
            </a:r>
            <a:r>
              <a:rPr lang="en-US" dirty="0"/>
              <a:t> (</a:t>
            </a:r>
            <a:r>
              <a:rPr lang="en-US" dirty="0">
                <a:hlinkClick r:id="rId4"/>
              </a:rPr>
              <a:t>https://vertabelo.com/</a:t>
            </a:r>
            <a:r>
              <a:rPr lang="en-US" dirty="0"/>
              <a:t>)</a:t>
            </a:r>
          </a:p>
          <a:p>
            <a:r>
              <a:rPr lang="en-US" dirty="0"/>
              <a:t>The model has:</a:t>
            </a:r>
          </a:p>
          <a:p>
            <a:pPr lvl="1"/>
            <a:r>
              <a:rPr lang="en-US" dirty="0"/>
              <a:t>Four entity sets: </a:t>
            </a:r>
            <a:r>
              <a:rPr lang="en-US" i="1" dirty="0"/>
              <a:t>School, Department,</a:t>
            </a:r>
            <a:r>
              <a:rPr lang="en-US" dirty="0"/>
              <a:t> </a:t>
            </a:r>
            <a:r>
              <a:rPr lang="en-US" i="1" dirty="0"/>
              <a:t>Student, Faculty</a:t>
            </a:r>
          </a:p>
          <a:p>
            <a:pPr lvl="1"/>
            <a:r>
              <a:rPr lang="en-US" dirty="0"/>
              <a:t>Three relationship sets: </a:t>
            </a:r>
            <a:r>
              <a:rPr lang="en-US" i="1" dirty="0"/>
              <a:t>Student-School, School-Department, Faculty-Department.</a:t>
            </a:r>
            <a:endParaRPr lang="en-US" dirty="0"/>
          </a:p>
          <a:p>
            <a:pPr lvl="1"/>
            <a:endParaRPr lang="en-US" dirty="0"/>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dirty="0"/>
              <a:t>First Iteration/Step for University Data Model</a:t>
            </a:r>
          </a:p>
        </p:txBody>
      </p:sp>
    </p:spTree>
    <p:extLst>
      <p:ext uri="{BB962C8B-B14F-4D97-AF65-F5344CB8AC3E}">
        <p14:creationId xmlns:p14="http://schemas.microsoft.com/office/powerpoint/2010/main" val="39925119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3AE190D-924B-F447-9C90-DD821428D926}"/>
              </a:ext>
            </a:extLst>
          </p:cNvPr>
          <p:cNvSpPr txBox="1"/>
          <p:nvPr/>
        </p:nvSpPr>
        <p:spPr>
          <a:xfrm>
            <a:off x="106607" y="3978176"/>
            <a:ext cx="8738943" cy="338554"/>
          </a:xfrm>
          <a:prstGeom prst="rect">
            <a:avLst/>
          </a:prstGeom>
          <a:noFill/>
        </p:spPr>
        <p:txBody>
          <a:bodyPr wrap="square" rtlCol="0">
            <a:spAutoFit/>
          </a:bodyPr>
          <a:lstStyle/>
          <a:p>
            <a:r>
              <a:rPr lang="en-US" sz="1600" dirty="0">
                <a:solidFill>
                  <a:srgbClr val="FF0000"/>
                </a:solidFill>
              </a:rPr>
              <a:t>DFF Comments: Just a reminder of a previous slide. </a:t>
            </a:r>
          </a:p>
        </p:txBody>
      </p:sp>
    </p:spTree>
    <p:extLst>
      <p:ext uri="{BB962C8B-B14F-4D97-AF65-F5344CB8AC3E}">
        <p14:creationId xmlns:p14="http://schemas.microsoft.com/office/powerpoint/2010/main" val="2987019925"/>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r>
              <a:rPr lang="en-US" sz="1600" dirty="0">
                <a:solidFill>
                  <a:srgbClr val="FF0000"/>
                </a:solidFill>
              </a:rPr>
              <a:t>DFF Comments:</a:t>
            </a:r>
          </a:p>
          <a:p>
            <a:pPr marL="800100" lvl="1" indent="-342900">
              <a:buFont typeface="Arial" panose="020B0604020202020204" pitchFamily="34" charset="0"/>
              <a:buChar char="•"/>
            </a:pPr>
            <a:r>
              <a:rPr lang="en-US" sz="1600" dirty="0">
                <a:solidFill>
                  <a:srgbClr val="FF0000"/>
                </a:solidFill>
              </a:rPr>
              <a:t>Nobody thinks about relationships this way.</a:t>
            </a:r>
          </a:p>
          <a:p>
            <a:pPr marL="800100" lvl="1" indent="-342900">
              <a:buFont typeface="Arial" panose="020B0604020202020204" pitchFamily="34" charset="0"/>
              <a:buChar char="•"/>
            </a:pPr>
            <a:r>
              <a:rPr lang="en-US" sz="1600" dirty="0">
                <a:solidFill>
                  <a:srgbClr val="FF0000"/>
                </a:solidFill>
              </a:rPr>
              <a:t>There is no idea so simple that a DB professor cannot make it confusing,</a:t>
            </a:r>
            <a:br>
              <a:rPr lang="en-US" sz="1600" dirty="0">
                <a:solidFill>
                  <a:srgbClr val="FF0000"/>
                </a:solidFill>
              </a:rPr>
            </a:br>
            <a:r>
              <a:rPr lang="en-US" sz="1600" dirty="0">
                <a:solidFill>
                  <a:srgbClr val="FF0000"/>
                </a:solidFill>
              </a:rPr>
              <a:t>usually by using math.</a:t>
            </a:r>
          </a:p>
        </p:txBody>
      </p:sp>
    </p:spTree>
    <p:extLst>
      <p:ext uri="{BB962C8B-B14F-4D97-AF65-F5344CB8AC3E}">
        <p14:creationId xmlns:p14="http://schemas.microsoft.com/office/powerpoint/2010/main" val="33576708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rgbClr val="002060"/>
              </a:buClr>
              <a:buSzPct val="110000"/>
              <a:buFont typeface="Wingdings" panose="05000000000000000000" pitchFamily="2" charset="2"/>
              <a:buChar char="§"/>
            </a:pPr>
            <a:r>
              <a:rPr kumimoji="1" lang="en-US" altLang="en-US" sz="1275" dirty="0"/>
              <a:t>Example: we define the relationship set  </a:t>
            </a:r>
            <a:r>
              <a:rPr kumimoji="1" lang="en-US" altLang="en-US" sz="1275" i="1" dirty="0"/>
              <a:t>advisor</a:t>
            </a:r>
            <a:r>
              <a:rPr kumimoji="1" lang="en-US" altLang="en-US" sz="1275" dirty="0"/>
              <a:t> to denote the associations between students and the instructors who act as their advisors.</a:t>
            </a:r>
          </a:p>
          <a:p>
            <a:pPr>
              <a:spcBef>
                <a:spcPct val="35000"/>
              </a:spcBef>
              <a:buClr>
                <a:srgbClr val="002060"/>
              </a:buClr>
              <a:buSzPct val="110000"/>
              <a:buFont typeface="Wingdings" panose="05000000000000000000" pitchFamily="2" charset="2"/>
              <a:buChar char="§"/>
            </a:pPr>
            <a:r>
              <a:rPr kumimoji="1" lang="en-US" altLang="en-US" sz="1275" dirty="0"/>
              <a:t>Pictorially, we draw a line between related entities.</a:t>
            </a:r>
          </a:p>
          <a:p>
            <a:pPr>
              <a:spcBef>
                <a:spcPct val="35000"/>
              </a:spcBef>
              <a:buClr>
                <a:schemeClr val="tx2"/>
              </a:buClr>
              <a:buSzPct val="110000"/>
              <a:buFont typeface="Monotype Sorts" charset="2"/>
              <a:buChar char="n"/>
            </a:pPr>
            <a:endParaRPr kumimoji="1" lang="en-US" altLang="en-US" sz="1275" dirty="0"/>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Nobody draws the diagrams this way, but ...</a:t>
            </a:r>
          </a:p>
          <a:p>
            <a:pPr marL="742950" lvl="1" indent="-285750">
              <a:buFont typeface="Arial" panose="020B0604020202020204" pitchFamily="34" charset="0"/>
              <a:buChar char="•"/>
            </a:pPr>
            <a:r>
              <a:rPr lang="en-US" sz="1600" dirty="0">
                <a:solidFill>
                  <a:srgbClr val="FF0000"/>
                </a:solidFill>
              </a:rPr>
              <a:t>Sometimes thinking this way helps understand other ways to depict the concept.</a:t>
            </a:r>
          </a:p>
        </p:txBody>
      </p:sp>
      <p:pic>
        <p:nvPicPr>
          <p:cNvPr id="2" name="Picture 1">
            <a:extLst>
              <a:ext uri="{FF2B5EF4-FFF2-40B4-BE49-F238E27FC236}">
                <a16:creationId xmlns:a16="http://schemas.microsoft.com/office/drawing/2014/main" id="{0A98FF71-E1B9-9344-AE5E-E96083A3D49E}"/>
              </a:ext>
            </a:extLst>
          </p:cNvPr>
          <p:cNvPicPr>
            <a:picLocks noChangeAspect="1"/>
          </p:cNvPicPr>
          <p:nvPr/>
        </p:nvPicPr>
        <p:blipFill>
          <a:blip r:embed="rId4"/>
          <a:stretch>
            <a:fillRect/>
          </a:stretch>
        </p:blipFill>
        <p:spPr>
          <a:xfrm>
            <a:off x="5454195" y="1281410"/>
            <a:ext cx="2473843" cy="2343150"/>
          </a:xfrm>
          <a:prstGeom prst="rect">
            <a:avLst/>
          </a:prstGeom>
        </p:spPr>
      </p:pic>
      <p:sp>
        <p:nvSpPr>
          <p:cNvPr id="3" name="TextBox 2">
            <a:extLst>
              <a:ext uri="{FF2B5EF4-FFF2-40B4-BE49-F238E27FC236}">
                <a16:creationId xmlns:a16="http://schemas.microsoft.com/office/drawing/2014/main" id="{897DFE93-A591-9049-BAF0-68FE1DFFA874}"/>
              </a:ext>
            </a:extLst>
          </p:cNvPr>
          <p:cNvSpPr txBox="1"/>
          <p:nvPr/>
        </p:nvSpPr>
        <p:spPr>
          <a:xfrm>
            <a:off x="5410200" y="4019550"/>
            <a:ext cx="1487267" cy="369332"/>
          </a:xfrm>
          <a:prstGeom prst="rect">
            <a:avLst/>
          </a:prstGeom>
          <a:noFill/>
        </p:spPr>
        <p:txBody>
          <a:bodyPr wrap="none" rtlCol="0">
            <a:spAutoFit/>
          </a:bodyPr>
          <a:lstStyle/>
          <a:p>
            <a:r>
              <a:rPr lang="en-US" dirty="0"/>
              <a:t>(dff9, W4111)</a:t>
            </a:r>
          </a:p>
        </p:txBody>
      </p:sp>
    </p:spTree>
    <p:extLst>
      <p:ext uri="{BB962C8B-B14F-4D97-AF65-F5344CB8AC3E}">
        <p14:creationId xmlns:p14="http://schemas.microsoft.com/office/powerpoint/2010/main" val="28788109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51054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endParaRPr lang="en-US" sz="1600" dirty="0"/>
          </a:p>
          <a:p>
            <a:br>
              <a:rPr lang="en-US" sz="1600" dirty="0"/>
            </a:br>
            <a:r>
              <a:rPr lang="en-US" sz="1600" dirty="0"/>
              <a:t>We will learn over time and there are good tutorials</a:t>
            </a:r>
            <a:br>
              <a:rPr lang="en-US" sz="1600" dirty="0"/>
            </a:br>
            <a:r>
              <a:rPr lang="en-US" sz="1600" dirty="0"/>
              <a:t>(https://</a:t>
            </a:r>
            <a:r>
              <a:rPr lang="en-US" sz="1600" dirty="0" err="1"/>
              <a:t>www.lucidchart.com</a:t>
            </a:r>
            <a:r>
              <a:rPr lang="en-US" sz="1600" dirty="0"/>
              <a:t>/pages/</a:t>
            </a:r>
            <a:r>
              <a:rPr lang="en-US" sz="1600" dirty="0" err="1"/>
              <a:t>er</a:t>
            </a:r>
            <a:r>
              <a:rPr lang="en-US" sz="1600" dirty="0"/>
              <a:t>-diagrams)</a:t>
            </a:r>
            <a:br>
              <a:rPr lang="en-US" sz="1600" dirty="0"/>
            </a:br>
            <a:r>
              <a:rPr lang="en-US" sz="1600" dirty="0"/>
              <a:t>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2"/>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2667000" y="648930"/>
            <a:ext cx="2895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We will spend a lot of time</a:t>
            </a:r>
            <a:br>
              <a:rPr lang="en-US" sz="1600" dirty="0"/>
            </a:br>
            <a:r>
              <a:rPr lang="en-US" sz="1600" dirty="0"/>
              <a:t>discussing keys.</a:t>
            </a:r>
          </a:p>
          <a:p>
            <a:pPr marL="285750" indent="-285750">
              <a:buFont typeface="Arial" panose="020B0604020202020204" pitchFamily="34" charset="0"/>
              <a:buChar char="•"/>
            </a:pPr>
            <a:r>
              <a:rPr lang="en-US" sz="1600" dirty="0"/>
              <a:t>We will start in a couple</a:t>
            </a:r>
            <a:br>
              <a:rPr lang="en-US" sz="1600" dirty="0"/>
            </a:br>
            <a:r>
              <a:rPr lang="en-US" sz="1600" dirty="0"/>
              <a:t>of slides.</a:t>
            </a:r>
          </a:p>
        </p:txBody>
      </p:sp>
      <p:pic>
        <p:nvPicPr>
          <p:cNvPr id="7" name="Picture 6">
            <a:extLst>
              <a:ext uri="{FF2B5EF4-FFF2-40B4-BE49-F238E27FC236}">
                <a16:creationId xmlns:a16="http://schemas.microsoft.com/office/drawing/2014/main" id="{17DF9F96-A033-9643-B2C6-B620B6DD0F38}"/>
              </a:ext>
            </a:extLst>
          </p:cNvPr>
          <p:cNvPicPr>
            <a:picLocks noChangeAspect="1"/>
          </p:cNvPicPr>
          <p:nvPr/>
        </p:nvPicPr>
        <p:blipFill>
          <a:blip r:embed="rId3"/>
          <a:stretch>
            <a:fillRect/>
          </a:stretch>
        </p:blipFill>
        <p:spPr>
          <a:xfrm>
            <a:off x="5410200" y="449954"/>
            <a:ext cx="3679432" cy="4248150"/>
          </a:xfrm>
          <a:prstGeom prst="rect">
            <a:avLst/>
          </a:prstGeom>
        </p:spPr>
      </p:pic>
    </p:spTree>
    <p:extLst>
      <p:ext uri="{BB962C8B-B14F-4D97-AF65-F5344CB8AC3E}">
        <p14:creationId xmlns:p14="http://schemas.microsoft.com/office/powerpoint/2010/main" val="33033455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7" name="Picture 6">
            <a:extLst>
              <a:ext uri="{FF2B5EF4-FFF2-40B4-BE49-F238E27FC236}">
                <a16:creationId xmlns:a16="http://schemas.microsoft.com/office/drawing/2014/main" id="{17DF9F96-A033-9643-B2C6-B620B6DD0F38}"/>
              </a:ext>
            </a:extLst>
          </p:cNvPr>
          <p:cNvPicPr>
            <a:picLocks noChangeAspect="1"/>
          </p:cNvPicPr>
          <p:nvPr/>
        </p:nvPicPr>
        <p:blipFill>
          <a:blip r:embed="rId2"/>
          <a:stretch>
            <a:fillRect/>
          </a:stretch>
        </p:blipFill>
        <p:spPr>
          <a:xfrm>
            <a:off x="5135082" y="447675"/>
            <a:ext cx="3679432" cy="4248150"/>
          </a:xfrm>
          <a:prstGeom prst="rect">
            <a:avLst/>
          </a:prstGeom>
        </p:spPr>
      </p:pic>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3"/>
          <a:stretch>
            <a:fillRect/>
          </a:stretch>
        </p:blipFill>
        <p:spPr>
          <a:xfrm>
            <a:off x="228600" y="793874"/>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4768613" cy="338554"/>
          </a:xfrm>
          <a:prstGeom prst="rect">
            <a:avLst/>
          </a:prstGeom>
          <a:noFill/>
        </p:spPr>
        <p:txBody>
          <a:bodyPr wrap="none" rtlCol="0">
            <a:spAutoFit/>
          </a:bodyPr>
          <a:lstStyle/>
          <a:p>
            <a:r>
              <a:rPr lang="en-US" sz="1600" dirty="0">
                <a:solidFill>
                  <a:srgbClr val="FF0000"/>
                </a:solidFill>
              </a:rPr>
              <a:t>Primary Key </a:t>
            </a:r>
            <a:r>
              <a:rPr lang="en-US" sz="1600" dirty="0"/>
              <a:t>means that the value occurs </a:t>
            </a:r>
            <a:r>
              <a:rPr lang="en-US" sz="1600" b="1" dirty="0"/>
              <a:t>at most once.</a:t>
            </a:r>
            <a:endParaRPr lang="en-US" sz="1600" dirty="0"/>
          </a:p>
        </p:txBody>
      </p:sp>
      <p:sp>
        <p:nvSpPr>
          <p:cNvPr id="12" name="Rectangle 11">
            <a:extLst>
              <a:ext uri="{FF2B5EF4-FFF2-40B4-BE49-F238E27FC236}">
                <a16:creationId xmlns:a16="http://schemas.microsoft.com/office/drawing/2014/main" id="{BD50BE91-8083-114F-A240-4C5D352EBC69}"/>
              </a:ext>
            </a:extLst>
          </p:cNvPr>
          <p:cNvSpPr/>
          <p:nvPr/>
        </p:nvSpPr>
        <p:spPr>
          <a:xfrm>
            <a:off x="228600" y="793874"/>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4"/>
          <a:stretch>
            <a:fillRect/>
          </a:stretch>
        </p:blipFill>
        <p:spPr>
          <a:xfrm>
            <a:off x="228600" y="2266950"/>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06565" y="2276877"/>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75827B-9D63-3B40-B81B-3F74F73E7074}"/>
              </a:ext>
            </a:extLst>
          </p:cNvPr>
          <p:cNvSpPr txBox="1"/>
          <p:nvPr/>
        </p:nvSpPr>
        <p:spPr>
          <a:xfrm>
            <a:off x="141066" y="1672248"/>
            <a:ext cx="4834209" cy="584775"/>
          </a:xfrm>
          <a:prstGeom prst="rect">
            <a:avLst/>
          </a:prstGeom>
          <a:noFill/>
        </p:spPr>
        <p:txBody>
          <a:bodyPr wrap="none" rtlCol="0">
            <a:spAutoFit/>
          </a:bodyPr>
          <a:lstStyle/>
          <a:p>
            <a:r>
              <a:rPr lang="en-US" sz="1600" dirty="0">
                <a:solidFill>
                  <a:srgbClr val="7030A0"/>
                </a:solidFill>
              </a:rPr>
              <a:t>Foreign Key </a:t>
            </a:r>
            <a:r>
              <a:rPr lang="en-US" sz="1600" dirty="0"/>
              <a:t>means that if a value occurs in </a:t>
            </a:r>
            <a:r>
              <a:rPr lang="en-US" sz="1600" dirty="0" err="1">
                <a:solidFill>
                  <a:srgbClr val="7030A0"/>
                </a:solidFill>
              </a:rPr>
              <a:t>school_id</a:t>
            </a:r>
            <a:br>
              <a:rPr lang="en-US" sz="1600" dirty="0"/>
            </a:br>
            <a:r>
              <a:rPr lang="en-US" sz="1600" dirty="0"/>
              <a:t>for any row, there must be a row in School with </a:t>
            </a:r>
            <a:r>
              <a:rPr lang="en-US" sz="1600" dirty="0">
                <a:solidFill>
                  <a:srgbClr val="FF0000"/>
                </a:solidFill>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24335" y="3409950"/>
            <a:ext cx="5067669" cy="830997"/>
          </a:xfrm>
          <a:prstGeom prst="rect">
            <a:avLst/>
          </a:prstGeom>
          <a:noFill/>
        </p:spPr>
        <p:txBody>
          <a:bodyPr wrap="none" rtlCol="0">
            <a:spAutoFit/>
          </a:bodyPr>
          <a:lstStyle/>
          <a:p>
            <a:r>
              <a:rPr lang="en-US" sz="1600" dirty="0"/>
              <a:t>The line notations mean:</a:t>
            </a:r>
          </a:p>
          <a:p>
            <a:pPr marL="742950" lvl="1" indent="-285750">
              <a:buFont typeface="Arial" panose="020B0604020202020204" pitchFamily="34" charset="0"/>
              <a:buChar char="•"/>
            </a:pPr>
            <a:r>
              <a:rPr lang="en-US" sz="1600" dirty="0"/>
              <a:t>A student is related to EXACTLY ONE school.</a:t>
            </a:r>
          </a:p>
          <a:p>
            <a:pPr marL="742950" lvl="1" indent="-285750">
              <a:buFont typeface="Arial" panose="020B0604020202020204" pitchFamily="34" charset="0"/>
              <a:buChar char="•"/>
            </a:pPr>
            <a:r>
              <a:rPr lang="en-US" sz="1600" dirty="0"/>
              <a:t>A School may be related to 0, 1 or many students.</a:t>
            </a:r>
          </a:p>
        </p:txBody>
      </p:sp>
    </p:spTree>
    <p:extLst>
      <p:ext uri="{BB962C8B-B14F-4D97-AF65-F5344CB8AC3E}">
        <p14:creationId xmlns:p14="http://schemas.microsoft.com/office/powerpoint/2010/main" val="6149732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
        <p:nvSpPr>
          <p:cNvPr id="4" name="TextBox 3">
            <a:extLst>
              <a:ext uri="{FF2B5EF4-FFF2-40B4-BE49-F238E27FC236}">
                <a16:creationId xmlns:a16="http://schemas.microsoft.com/office/drawing/2014/main" id="{616E3EAC-0D45-7B41-888A-00F7B2E848C1}"/>
              </a:ext>
            </a:extLst>
          </p:cNvPr>
          <p:cNvSpPr txBox="1"/>
          <p:nvPr/>
        </p:nvSpPr>
        <p:spPr>
          <a:xfrm>
            <a:off x="381000" y="3409950"/>
            <a:ext cx="7458709" cy="1200329"/>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The book and slides do not do a great job of motivating the ER model or</a:t>
            </a:r>
            <a:br>
              <a:rPr lang="en-US" dirty="0">
                <a:solidFill>
                  <a:srgbClr val="FF0000"/>
                </a:solidFill>
              </a:rPr>
            </a:br>
            <a:r>
              <a:rPr lang="en-US" dirty="0">
                <a:solidFill>
                  <a:srgbClr val="FF0000"/>
                </a:solidFill>
              </a:rPr>
              <a:t>ER diagrams.</a:t>
            </a:r>
          </a:p>
          <a:p>
            <a:pPr marL="285750" indent="-285750">
              <a:buFont typeface="Arial" panose="020B0604020202020204" pitchFamily="34" charset="0"/>
              <a:buChar char="•"/>
            </a:pPr>
            <a:r>
              <a:rPr lang="en-US" dirty="0">
                <a:solidFill>
                  <a:srgbClr val="FF0000"/>
                </a:solidFill>
              </a:rPr>
              <a:t>Why do people and teams think about or use the ER model and modeling?</a:t>
            </a:r>
          </a:p>
        </p:txBody>
      </p:sp>
    </p:spTree>
    <p:extLst>
      <p:ext uri="{BB962C8B-B14F-4D97-AF65-F5344CB8AC3E}">
        <p14:creationId xmlns:p14="http://schemas.microsoft.com/office/powerpoint/2010/main" val="11962999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ER</a:t>
            </a:r>
            <a:br>
              <a:rPr lang="en-US" sz="800" dirty="0"/>
            </a:br>
            <a:r>
              <a:rPr lang="en-US" sz="800" dirty="0"/>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Relational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Doc</a:t>
            </a:r>
            <a:br>
              <a:rPr lang="en-US" sz="800" dirty="0"/>
            </a:br>
            <a:r>
              <a:rPr lang="en-US" sz="800" dirty="0"/>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Graph</a:t>
            </a:r>
            <a:br>
              <a:rPr lang="en-US" sz="800" dirty="0"/>
            </a:br>
            <a:r>
              <a:rPr lang="en-US" sz="800" dirty="0"/>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a:t>
            </a:r>
            <a:br>
              <a:rPr lang="en-US" sz="800" dirty="0"/>
            </a:br>
            <a:r>
              <a:rPr lang="en-US" sz="800" dirty="0"/>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r>
              <a:rPr lang="en-US" sz="1200" dirty="0">
                <a:solidFill>
                  <a:srgbClr val="7030A0"/>
                </a:solidFill>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r>
              <a:rPr lang="en-US" sz="1200" dirty="0"/>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algn="ctr"/>
              <a:r>
                <a:rPr lang="en-US" sz="1400" dirty="0"/>
                <a:t>Business</a:t>
              </a:r>
              <a:br>
                <a:rPr lang="en-US" sz="1400" dirty="0"/>
              </a:br>
              <a:r>
                <a:rPr lang="en-US" sz="1400" dirty="0"/>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algn="ctr"/>
              <a:r>
                <a:rPr lang="en-US" sz="1400" dirty="0"/>
                <a:t>UI</a:t>
              </a:r>
              <a:br>
                <a:rPr lang="en-US" sz="1400" dirty="0"/>
              </a:br>
              <a:r>
                <a:rPr lang="en-US" sz="1400" dirty="0"/>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algn="ctr"/>
            <a:r>
              <a:rPr lang="en-US" sz="1400" dirty="0"/>
              <a:t>Business</a:t>
            </a:r>
            <a:br>
              <a:rPr lang="en-US" sz="1400" dirty="0"/>
            </a:br>
            <a:r>
              <a:rPr lang="en-US" sz="1400" dirty="0"/>
              <a:t>Service</a:t>
            </a:r>
            <a:br>
              <a:rPr lang="en-US" sz="1400" dirty="0"/>
            </a:br>
            <a:r>
              <a:rPr lang="en-US" sz="1400" dirty="0"/>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647950" y="3518708"/>
            <a:ext cx="502382" cy="1167134"/>
            <a:chOff x="5603042" y="2048530"/>
            <a:chExt cx="502382"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603042" y="2048530"/>
              <a:ext cx="502382" cy="523220"/>
            </a:xfrm>
            <a:prstGeom prst="rect">
              <a:avLst/>
            </a:prstGeom>
            <a:noFill/>
          </p:spPr>
          <p:txBody>
            <a:bodyPr wrap="none" rtlCol="0">
              <a:spAutoFit/>
            </a:bodyPr>
            <a:lstStyle/>
            <a:p>
              <a:pPr algn="ctr"/>
              <a:r>
                <a:rPr lang="en-US" sz="1400" dirty="0"/>
                <a:t>DB</a:t>
              </a:r>
              <a:br>
                <a:rPr lang="en-US" sz="1400" dirty="0"/>
              </a:br>
              <a:r>
                <a:rPr lang="en-US" sz="1400" dirty="0"/>
                <a:t>Pros</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6801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52400" y="819150"/>
            <a:ext cx="8839200" cy="3810000"/>
          </a:xfrm>
        </p:spPr>
        <p:txBody>
          <a:bodyPr/>
          <a:lstStyle/>
          <a:p>
            <a:r>
              <a:rPr lang="en-US" sz="1800" dirty="0"/>
              <a:t>The administrative staff of the Dept. of Computer Science </a:t>
            </a:r>
            <a:r>
              <a:rPr lang="en-US" sz="1800" b="1" dirty="0"/>
              <a:t>directly</a:t>
            </a:r>
            <a:r>
              <a:rPr lang="en-US" sz="1800" dirty="0"/>
              <a:t> manages enrollment in the W4111 sections and the wait lists. This is true of several courses.</a:t>
            </a:r>
          </a:p>
          <a:p>
            <a:pPr lvl="1"/>
            <a:r>
              <a:rPr lang="en-US" sz="1600" dirty="0"/>
              <a:t>COMS W4111 is </a:t>
            </a:r>
            <a:r>
              <a:rPr lang="en-US" sz="1600" b="1" dirty="0"/>
              <a:t>ALWAYS</a:t>
            </a:r>
            <a:r>
              <a:rPr lang="en-US" sz="1600" dirty="0"/>
              <a:t> oversubscribed and has huge wait lists.</a:t>
            </a:r>
          </a:p>
          <a:p>
            <a:pPr lvl="1"/>
            <a:r>
              <a:rPr lang="en-US" sz="1600" dirty="0"/>
              <a:t>The course is a requirement for several majors and tracks.</a:t>
            </a:r>
          </a:p>
          <a:p>
            <a:pPr lvl="1"/>
            <a:r>
              <a:rPr lang="en-US" sz="1600" dirty="0"/>
              <a:t>There are </a:t>
            </a:r>
            <a:r>
              <a:rPr lang="en-US" sz="1600" b="1" dirty="0"/>
              <a:t>complex rules</a:t>
            </a:r>
            <a:r>
              <a:rPr lang="en-US" sz="1600" dirty="0"/>
              <a:t> about prioritizing students for course enrollment, and also which students can take the hybrid section. </a:t>
            </a:r>
            <a:br>
              <a:rPr lang="en-US" sz="1600" dirty="0"/>
            </a:br>
            <a:endParaRPr lang="en-US" sz="1600" dirty="0"/>
          </a:p>
          <a:p>
            <a:r>
              <a:rPr lang="en-US" sz="1800" dirty="0"/>
              <a:t>Faculty follow department policies and do not manage waitlists, despite the list that identifies the waitlist as “Instructor Managed.”</a:t>
            </a:r>
            <a:br>
              <a:rPr lang="en-US" sz="1800" dirty="0"/>
            </a:br>
            <a:endParaRPr lang="en-US" sz="1800" dirty="0"/>
          </a:p>
          <a:p>
            <a:r>
              <a:rPr lang="en-US" sz="1800" dirty="0"/>
              <a:t>Contacts: You must work with administrative leaders on enrollment:</a:t>
            </a:r>
            <a:br>
              <a:rPr lang="en-US" sz="1800" dirty="0"/>
            </a:br>
            <a:r>
              <a:rPr lang="en-US" sz="1600" dirty="0"/>
              <a:t>Computer Science: Cynthia Meekins, </a:t>
            </a:r>
            <a:r>
              <a:rPr lang="en-US" sz="1600" u="sng" dirty="0">
                <a:hlinkClick r:id="rId2"/>
              </a:rPr>
              <a:t>cynthia@cs.columbia.edu</a:t>
            </a:r>
            <a:r>
              <a:rPr lang="en-US" sz="1600" dirty="0"/>
              <a:t>)</a:t>
            </a:r>
          </a:p>
          <a:p>
            <a:pPr marL="0" indent="0">
              <a:buNone/>
            </a:pPr>
            <a:endParaRPr lang="en-US" sz="1800" dirty="0"/>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Waitlist</a:t>
            </a:r>
          </a:p>
        </p:txBody>
      </p:sp>
    </p:spTree>
    <p:extLst>
      <p:ext uri="{BB962C8B-B14F-4D97-AF65-F5344CB8AC3E}">
        <p14:creationId xmlns:p14="http://schemas.microsoft.com/office/powerpoint/2010/main" val="8356428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r>
              <a:rPr lang="en-US" sz="800" dirty="0"/>
              <a:t>https://</a:t>
            </a:r>
            <a:r>
              <a:rPr lang="en-US" sz="800" dirty="0" err="1"/>
              <a:t>pctechnicalpro.blogspot.com</a:t>
            </a:r>
            <a:r>
              <a:rPr lang="en-US" sz="800" dirty="0"/>
              <a:t>/2017/04/advantages-disadvantages-</a:t>
            </a:r>
            <a:r>
              <a:rPr lang="en-US" sz="800" dirty="0" err="1"/>
              <a:t>er</a:t>
            </a:r>
            <a:r>
              <a:rPr lang="en-US" sz="800" dirty="0"/>
              <a:t>-model-</a:t>
            </a:r>
            <a:r>
              <a:rPr lang="en-US" sz="800" dirty="0" err="1"/>
              <a:t>dbms.html</a:t>
            </a:r>
            <a:endParaRPr lang="en-US" sz="800" dirty="0"/>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If you get to use Google to help with take home exams, HW, etc.</a:t>
            </a:r>
          </a:p>
          <a:p>
            <a:pPr marL="285750" indent="-285750">
              <a:buFont typeface="Arial" panose="020B0604020202020204" pitchFamily="34" charset="0"/>
              <a:buChar char="•"/>
            </a:pPr>
            <a:r>
              <a:rPr lang="en-US" dirty="0">
                <a:solidFill>
                  <a:srgbClr val="FF0000"/>
                </a:solidFill>
              </a:rPr>
              <a:t>I get to use Google to help with slides.</a:t>
            </a:r>
          </a:p>
        </p:txBody>
      </p:sp>
    </p:spTree>
    <p:extLst>
      <p:ext uri="{BB962C8B-B14F-4D97-AF65-F5344CB8AC3E}">
        <p14:creationId xmlns:p14="http://schemas.microsoft.com/office/powerpoint/2010/main" val="23486335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The Relational Model</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1430358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algn="ctr" defTabSz="685800" eaLnBrk="0" hangingPunct="0"/>
            <a:r>
              <a:rPr lang="en-IN" sz="788" b="1" dirty="0">
                <a:solidFill>
                  <a:srgbClr val="000000"/>
                </a:solidFill>
                <a:latin typeface="Helvetica" panose="020B0604020202020204" pitchFamily="34" charset="0"/>
                <a:ea typeface="MS PGothic" panose="020B0600070205080204" pitchFamily="34" charset="-128"/>
              </a:rPr>
              <a:t>Ted Codd</a:t>
            </a:r>
            <a:br>
              <a:rPr lang="en-IN" sz="788" b="1" dirty="0">
                <a:solidFill>
                  <a:srgbClr val="000000"/>
                </a:solidFill>
                <a:latin typeface="Helvetica" panose="020B0604020202020204" pitchFamily="34" charset="0"/>
                <a:ea typeface="MS PGothic" panose="020B0600070205080204" pitchFamily="34" charset="-128"/>
              </a:rPr>
            </a:br>
            <a:r>
              <a:rPr lang="en-IN" sz="788" dirty="0">
                <a:solidFill>
                  <a:srgbClr val="000000"/>
                </a:solidFill>
                <a:latin typeface="Helvetica" panose="020B0604020202020204" pitchFamily="34" charset="0"/>
                <a:ea typeface="MS PGothic" panose="020B0600070205080204" pitchFamily="34" charset="-128"/>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defTabSz="914400"/>
            <a:r>
              <a:rPr lang="en-US" sz="1400" kern="0" dirty="0"/>
              <a:t>The “relation” is the “table.”</a:t>
            </a:r>
          </a:p>
          <a:p>
            <a:pPr lvl="1" defTabSz="914400"/>
            <a:r>
              <a:rPr lang="en-US" sz="1400" kern="0" dirty="0"/>
              <a:t>In my big space of pieces of data.</a:t>
            </a:r>
            <a:br>
              <a:rPr lang="en-US" sz="1400" kern="0" dirty="0"/>
            </a:br>
            <a:r>
              <a:rPr lang="en-US" sz="1400" i="1" kern="0" dirty="0"/>
              <a:t>ID, name, </a:t>
            </a:r>
            <a:r>
              <a:rPr lang="en-US" sz="1400" i="1" kern="0" dirty="0" err="1"/>
              <a:t>dept_name</a:t>
            </a:r>
            <a:r>
              <a:rPr lang="en-US" sz="1400" i="1" kern="0" dirty="0"/>
              <a:t>, salary</a:t>
            </a:r>
            <a:r>
              <a:rPr lang="en-US" sz="1400" kern="0" dirty="0"/>
              <a:t> are</a:t>
            </a:r>
            <a:br>
              <a:rPr lang="en-US" sz="1400" kern="0" dirty="0"/>
            </a:br>
            <a:r>
              <a:rPr lang="en-US" sz="1400" kern="0" dirty="0"/>
              <a:t>somehow related.</a:t>
            </a:r>
          </a:p>
          <a:p>
            <a:pPr lvl="1" defTabSz="914400"/>
            <a:r>
              <a:rPr lang="en-US" sz="1400" kern="0" dirty="0"/>
              <a:t>This causes confusion, because the ER and other models use “relation” to mean something else.</a:t>
            </a:r>
          </a:p>
          <a:p>
            <a:pPr defTabSz="914400"/>
            <a:r>
              <a:rPr lang="en-US" sz="1400" kern="0" dirty="0"/>
              <a:t>Core concepts:</a:t>
            </a:r>
          </a:p>
          <a:p>
            <a:pPr lvl="1" defTabSz="914400"/>
            <a:r>
              <a:rPr lang="en-US" sz="1400" kern="0" dirty="0"/>
              <a:t>Relation</a:t>
            </a:r>
          </a:p>
          <a:p>
            <a:pPr lvl="1" defTabSz="914400"/>
            <a:r>
              <a:rPr lang="en-US" sz="1400" kern="0" dirty="0"/>
              <a:t>Tuple (Row)</a:t>
            </a:r>
          </a:p>
          <a:p>
            <a:pPr lvl="1" defTabSz="914400"/>
            <a:r>
              <a:rPr lang="en-US" sz="1400" kern="0" dirty="0"/>
              <a:t>Column (Attribute)</a:t>
            </a:r>
          </a:p>
        </p:txBody>
      </p:sp>
    </p:spTree>
    <p:extLst>
      <p:ext uri="{BB962C8B-B14F-4D97-AF65-F5344CB8AC3E}">
        <p14:creationId xmlns:p14="http://schemas.microsoft.com/office/powerpoint/2010/main" val="18994155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attributes</a:t>
            </a:r>
          </a:p>
          <a:p>
            <a:pPr algn="ctr" defTabSz="685800"/>
            <a:r>
              <a:rPr lang="en-US" altLang="en-US" sz="1350">
                <a:solidFill>
                  <a:srgbClr val="000000"/>
                </a:solidFill>
              </a:rPr>
              <a:t>(or columns)</a:t>
            </a:r>
            <a:endParaRPr lang="en-US" altLang="en-US" sz="1200">
              <a:solidFill>
                <a:srgbClr val="000000"/>
              </a:solidFill>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tuples</a:t>
            </a:r>
          </a:p>
          <a:p>
            <a:pPr algn="ctr" defTabSz="685800"/>
            <a:r>
              <a:rPr lang="en-US" altLang="en-US" sz="1350">
                <a:solidFill>
                  <a:srgbClr val="000000"/>
                </a:solidFill>
              </a:rPr>
              <a:t>(or rows)</a:t>
            </a:r>
            <a:endParaRPr lang="en-US" altLang="en-US" sz="1200">
              <a:solidFill>
                <a:srgbClr val="000000"/>
              </a:solidFill>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26524894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I will explain the importance of atomic attributes and null in examples.</a:t>
            </a:r>
          </a:p>
          <a:p>
            <a:pPr marL="285750" indent="-285750">
              <a:buFont typeface="Arial" panose="020B0604020202020204" pitchFamily="34" charset="0"/>
              <a:buChar char="•"/>
            </a:pPr>
            <a:r>
              <a:rPr lang="en-US" dirty="0">
                <a:solidFill>
                  <a:srgbClr val="FF0000"/>
                </a:solidFill>
              </a:rPr>
              <a:t>Atomic and use of Null is important?</a:t>
            </a:r>
          </a:p>
        </p:txBody>
      </p:sp>
    </p:spTree>
    <p:extLst>
      <p:ext uri="{BB962C8B-B14F-4D97-AF65-F5344CB8AC3E}">
        <p14:creationId xmlns:p14="http://schemas.microsoft.com/office/powerpoint/2010/main" val="10284813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42231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999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5026270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r>
              <a:rPr lang="en-US" sz="1400" dirty="0"/>
              <a:t>Relation</a:t>
            </a:r>
            <a:br>
              <a:rPr lang="en-US" sz="1400" dirty="0"/>
            </a:br>
            <a:r>
              <a:rPr lang="en-US" sz="1400" dirty="0"/>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r>
              <a:rPr lang="en-US" sz="1400" dirty="0">
                <a:solidFill>
                  <a:srgbClr val="00B050"/>
                </a:solidFill>
              </a:rPr>
              <a:t>Columns</a:t>
            </a:r>
            <a:br>
              <a:rPr lang="en-US" sz="1400" dirty="0">
                <a:solidFill>
                  <a:srgbClr val="00B050"/>
                </a:solidFill>
              </a:rPr>
            </a:br>
            <a:r>
              <a:rPr lang="en-US" sz="1400" dirty="0">
                <a:solidFill>
                  <a:srgbClr val="00B050"/>
                </a:solidFill>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r>
              <a:rPr lang="en-US" sz="1400" dirty="0">
                <a:solidFill>
                  <a:srgbClr val="FF0000"/>
                </a:solidFill>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r>
              <a:rPr lang="en-US" dirty="0"/>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r>
              <a:rPr lang="en-US" dirty="0"/>
              <a:t>classroom schema</a:t>
            </a:r>
          </a:p>
        </p:txBody>
      </p:sp>
    </p:spTree>
    <p:extLst>
      <p:ext uri="{BB962C8B-B14F-4D97-AF65-F5344CB8AC3E}">
        <p14:creationId xmlns:p14="http://schemas.microsoft.com/office/powerpoint/2010/main" val="26920133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103369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D3BA6-EB5B-A648-B266-B441AFEFE784}"/>
              </a:ext>
            </a:extLst>
          </p:cNvPr>
          <p:cNvSpPr>
            <a:spLocks noGrp="1"/>
          </p:cNvSpPr>
          <p:nvPr>
            <p:ph idx="1"/>
          </p:nvPr>
        </p:nvSpPr>
        <p:spPr>
          <a:xfrm>
            <a:off x="152400" y="514350"/>
            <a:ext cx="8839200" cy="4038600"/>
          </a:xfrm>
        </p:spPr>
        <p:txBody>
          <a:bodyPr/>
          <a:lstStyle/>
          <a:p>
            <a:r>
              <a:rPr lang="en-US" sz="1400" dirty="0"/>
              <a:t>Sessions:</a:t>
            </a:r>
          </a:p>
          <a:p>
            <a:pPr lvl="1"/>
            <a:r>
              <a:rPr lang="en-US" sz="1200" dirty="0"/>
              <a:t>(In-Person) Lecture: Friday, 10:10 to 12:40</a:t>
            </a:r>
          </a:p>
          <a:p>
            <a:r>
              <a:rPr lang="en-US" sz="1400" dirty="0"/>
              <a:t>Recitation: Optional recitation on Saturday, 10:00 to 11:30.</a:t>
            </a:r>
          </a:p>
          <a:p>
            <a:pPr lvl="1"/>
            <a:r>
              <a:rPr lang="en-US" sz="1200" dirty="0"/>
              <a:t>Either in-person/online or just online. Will announce in advance.</a:t>
            </a:r>
          </a:p>
          <a:p>
            <a:pPr lvl="1"/>
            <a:r>
              <a:rPr lang="en-US" sz="1200" dirty="0"/>
              <a:t>Will hold when there is student interest, homework due, exams, etc.</a:t>
            </a:r>
          </a:p>
          <a:p>
            <a:r>
              <a:rPr lang="en-US" sz="1400" dirty="0"/>
              <a:t>Office hours: (Friday: 0830 to 1000, 1300-1400; and by-request as needed)</a:t>
            </a:r>
          </a:p>
          <a:p>
            <a:pPr lvl="1"/>
            <a:r>
              <a:rPr lang="en-US" sz="1200" dirty="0"/>
              <a:t>I will hold on-campus and online offices hours. There will be online office hours that accommodate all time zones.</a:t>
            </a:r>
          </a:p>
          <a:p>
            <a:pPr lvl="1"/>
            <a:r>
              <a:rPr lang="en-US" sz="1200" dirty="0"/>
              <a:t>I will be on campus when possible for students that want to speak with me or need more focused help.</a:t>
            </a:r>
          </a:p>
          <a:p>
            <a:pPr lvl="1"/>
            <a:r>
              <a:rPr lang="en-US" sz="1200" dirty="0"/>
              <a:t>I will publish in-person OH when I plan them.</a:t>
            </a:r>
          </a:p>
          <a:p>
            <a:pPr lvl="1"/>
            <a:r>
              <a:rPr lang="en-US" sz="1200" dirty="0"/>
              <a:t>I will provide a sign-up mechanism for in person office hours if necessary.</a:t>
            </a:r>
          </a:p>
          <a:p>
            <a:r>
              <a:rPr lang="en-US" sz="1400" b="1" dirty="0">
                <a:solidFill>
                  <a:srgbClr val="FF0000"/>
                </a:solidFill>
              </a:rPr>
              <a:t>Note: Your health, safety and well-being are ALWAYS my primary concern. These are bizarre, stressful times. Speak to me if you need special considerations and I will do the best that I can.</a:t>
            </a:r>
          </a:p>
        </p:txBody>
      </p:sp>
      <p:sp>
        <p:nvSpPr>
          <p:cNvPr id="3" name="Title 2">
            <a:extLst>
              <a:ext uri="{FF2B5EF4-FFF2-40B4-BE49-F238E27FC236}">
                <a16:creationId xmlns:a16="http://schemas.microsoft.com/office/drawing/2014/main" id="{CC8917E7-F4D6-C444-90E2-64216BEA77F5}"/>
              </a:ext>
            </a:extLst>
          </p:cNvPr>
          <p:cNvSpPr>
            <a:spLocks noGrp="1"/>
          </p:cNvSpPr>
          <p:nvPr>
            <p:ph type="title"/>
          </p:nvPr>
        </p:nvSpPr>
        <p:spPr/>
        <p:txBody>
          <a:bodyPr/>
          <a:lstStyle/>
          <a:p>
            <a:r>
              <a:rPr lang="en-US" dirty="0"/>
              <a:t>Lecture Format, Recitation, Office Hours</a:t>
            </a:r>
          </a:p>
        </p:txBody>
      </p:sp>
    </p:spTree>
    <p:extLst>
      <p:ext uri="{BB962C8B-B14F-4D97-AF65-F5344CB8AC3E}">
        <p14:creationId xmlns:p14="http://schemas.microsoft.com/office/powerpoint/2010/main" val="11628344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p:txBody>
          <a:bodyPr/>
          <a:lstStyle/>
          <a:p>
            <a:r>
              <a:rPr lang="en-US" sz="1800" dirty="0"/>
              <a:t>First two relations:</a:t>
            </a:r>
          </a:p>
          <a:p>
            <a:pPr lvl="1"/>
            <a:r>
              <a:rPr lang="en-US" sz="1600" dirty="0"/>
              <a:t>Departments(title, </a:t>
            </a:r>
            <a:r>
              <a:rPr lang="en-US" sz="1600" u="sng" dirty="0"/>
              <a:t>id</a:t>
            </a:r>
            <a:r>
              <a:rPr lang="en-US" sz="1600" dirty="0"/>
              <a:t>)</a:t>
            </a:r>
          </a:p>
          <a:p>
            <a:pPr lvl="1"/>
            <a:r>
              <a:rPr lang="en-US" sz="1600" dirty="0"/>
              <a:t>Faculty(</a:t>
            </a:r>
            <a:r>
              <a:rPr lang="en-US" sz="1600" u="sng" dirty="0" err="1"/>
              <a:t>employee_id</a:t>
            </a:r>
            <a:r>
              <a:rPr lang="en-US" sz="1600" dirty="0"/>
              <a:t>, </a:t>
            </a:r>
            <a:r>
              <a:rPr lang="en-US" sz="1600" dirty="0" err="1"/>
              <a:t>first_name</a:t>
            </a:r>
            <a:r>
              <a:rPr lang="en-US" sz="1600" dirty="0"/>
              <a:t>, </a:t>
            </a:r>
            <a:r>
              <a:rPr lang="en-US" sz="1600" dirty="0" err="1"/>
              <a:t>last_name</a:t>
            </a:r>
            <a:r>
              <a:rPr lang="en-US" sz="1600" dirty="0"/>
              <a:t>, email, </a:t>
            </a:r>
            <a:r>
              <a:rPr lang="en-US" sz="1600" b="1" dirty="0" err="1"/>
              <a:t>department_id</a:t>
            </a:r>
            <a:r>
              <a:rPr lang="en-US" sz="1600" dirty="0"/>
              <a:t>)</a:t>
            </a:r>
          </a:p>
          <a:p>
            <a:r>
              <a:rPr lang="en-US" sz="1800" dirty="0"/>
              <a:t>Note:</a:t>
            </a:r>
          </a:p>
          <a:p>
            <a:pPr lvl="1"/>
            <a:r>
              <a:rPr lang="en-US" sz="1600" i="1" dirty="0"/>
              <a:t>email </a:t>
            </a:r>
            <a:r>
              <a:rPr lang="en-US" sz="1600" dirty="0"/>
              <a:t>is almost certainly a </a:t>
            </a:r>
            <a:r>
              <a:rPr lang="en-US" sz="1600" i="1" dirty="0"/>
              <a:t>candidate key.</a:t>
            </a:r>
          </a:p>
          <a:p>
            <a:pPr lvl="1"/>
            <a:r>
              <a:rPr lang="en-US" sz="1600" dirty="0"/>
              <a:t>A primary key is chosen arbitrarily. Why did I use </a:t>
            </a:r>
            <a:r>
              <a:rPr lang="en-US" sz="1600" i="1" dirty="0" err="1"/>
              <a:t>employee_id</a:t>
            </a:r>
            <a:r>
              <a:rPr lang="en-US" sz="1600" i="1" dirty="0"/>
              <a:t>?</a:t>
            </a:r>
          </a:p>
          <a:p>
            <a:pPr lvl="2"/>
            <a:r>
              <a:rPr lang="en-US" sz="1400" dirty="0"/>
              <a:t>Heuristic: People may change emails. I may lose “identity” in the data over time.</a:t>
            </a:r>
            <a:br>
              <a:rPr lang="en-US" sz="1400" dirty="0"/>
            </a:br>
            <a:r>
              <a:rPr lang="en-US" sz="1400" dirty="0"/>
              <a:t>Same person but two different emails.</a:t>
            </a:r>
          </a:p>
          <a:p>
            <a:pPr lvl="2"/>
            <a:r>
              <a:rPr lang="en-US" sz="1400" dirty="0" err="1"/>
              <a:t>employee_id</a:t>
            </a:r>
            <a:r>
              <a:rPr lang="en-US" sz="1400" dirty="0"/>
              <a:t> is </a:t>
            </a:r>
            <a:r>
              <a:rPr lang="en-US" sz="1400" i="1" dirty="0"/>
              <a:t>immutable.</a:t>
            </a:r>
            <a:r>
              <a:rPr lang="en-US" sz="1400" dirty="0"/>
              <a:t> I cannot change.</a:t>
            </a:r>
          </a:p>
          <a:p>
            <a:r>
              <a:rPr lang="en-US" sz="1800" dirty="0"/>
              <a:t>ER Diagram:</a:t>
            </a:r>
          </a:p>
          <a:p>
            <a:pPr lvl="1"/>
            <a:r>
              <a:rPr lang="en-US" sz="1600" dirty="0"/>
              <a:t>Note: “UQ” is my non-standard convention.</a:t>
            </a:r>
          </a:p>
          <a:p>
            <a:pPr lvl="1"/>
            <a:r>
              <a:rPr lang="en-US" sz="1600" dirty="0"/>
              <a:t>Relationship:</a:t>
            </a:r>
          </a:p>
          <a:p>
            <a:pPr lvl="2"/>
            <a:r>
              <a:rPr lang="en-US" sz="1400" dirty="0"/>
              <a:t>A faculty “has” exactly one department.</a:t>
            </a:r>
          </a:p>
          <a:p>
            <a:pPr lvl="2"/>
            <a:r>
              <a:rPr lang="en-US" sz="14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4" name="Picture 3">
            <a:extLst>
              <a:ext uri="{FF2B5EF4-FFF2-40B4-BE49-F238E27FC236}">
                <a16:creationId xmlns:a16="http://schemas.microsoft.com/office/drawing/2014/main" id="{8E466FB2-33D3-1442-B02D-0DBCD4FA499C}"/>
              </a:ext>
            </a:extLst>
          </p:cNvPr>
          <p:cNvPicPr>
            <a:picLocks noChangeAspect="1"/>
          </p:cNvPicPr>
          <p:nvPr/>
        </p:nvPicPr>
        <p:blipFill>
          <a:blip r:embed="rId2"/>
          <a:stretch>
            <a:fillRect/>
          </a:stretch>
        </p:blipFill>
        <p:spPr>
          <a:xfrm>
            <a:off x="4589529" y="3203530"/>
            <a:ext cx="4216400" cy="1327150"/>
          </a:xfrm>
          <a:prstGeom prst="rect">
            <a:avLst/>
          </a:prstGeom>
        </p:spPr>
      </p:pic>
    </p:spTree>
    <p:extLst>
      <p:ext uri="{BB962C8B-B14F-4D97-AF65-F5344CB8AC3E}">
        <p14:creationId xmlns:p14="http://schemas.microsoft.com/office/powerpoint/2010/main" val="33536088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p:txBody>
          <a:bodyPr/>
          <a:lstStyle/>
          <a:p>
            <a:r>
              <a:rPr lang="en-US" sz="1800" dirty="0"/>
              <a:t>First two relations:</a:t>
            </a:r>
          </a:p>
          <a:p>
            <a:pPr lvl="1"/>
            <a:r>
              <a:rPr lang="en-US" sz="1600" dirty="0"/>
              <a:t>Departments(title, </a:t>
            </a:r>
            <a:r>
              <a:rPr lang="en-US" sz="1600" u="sng" dirty="0"/>
              <a:t>id</a:t>
            </a:r>
            <a:r>
              <a:rPr lang="en-US" sz="1600" dirty="0"/>
              <a:t>)</a:t>
            </a:r>
          </a:p>
          <a:p>
            <a:pPr lvl="1"/>
            <a:r>
              <a:rPr lang="en-US" sz="1600" dirty="0"/>
              <a:t>Faculty(</a:t>
            </a:r>
            <a:r>
              <a:rPr lang="en-US" sz="1600" u="sng" dirty="0" err="1"/>
              <a:t>employee_id</a:t>
            </a:r>
            <a:r>
              <a:rPr lang="en-US" sz="1600" dirty="0"/>
              <a:t>, </a:t>
            </a:r>
            <a:r>
              <a:rPr lang="en-US" sz="1600" dirty="0" err="1"/>
              <a:t>first_name</a:t>
            </a:r>
            <a:r>
              <a:rPr lang="en-US" sz="1600" dirty="0"/>
              <a:t>, </a:t>
            </a:r>
            <a:r>
              <a:rPr lang="en-US" sz="1600" dirty="0" err="1"/>
              <a:t>last_name</a:t>
            </a:r>
            <a:r>
              <a:rPr lang="en-US" sz="1600" dirty="0"/>
              <a:t>, email, </a:t>
            </a:r>
            <a:r>
              <a:rPr lang="en-US" sz="1600" b="1" dirty="0" err="1"/>
              <a:t>department_id</a:t>
            </a:r>
            <a:r>
              <a:rPr lang="en-US" sz="1600" dirty="0"/>
              <a:t>)</a:t>
            </a:r>
          </a:p>
          <a:p>
            <a:r>
              <a:rPr lang="en-US" sz="1800" dirty="0"/>
              <a:t>Note:</a:t>
            </a:r>
          </a:p>
          <a:p>
            <a:pPr lvl="1"/>
            <a:r>
              <a:rPr lang="en-US" sz="1600" i="1" dirty="0"/>
              <a:t>email </a:t>
            </a:r>
            <a:r>
              <a:rPr lang="en-US" sz="1600" dirty="0"/>
              <a:t>is almost certainly a </a:t>
            </a:r>
            <a:r>
              <a:rPr lang="en-US" sz="1600" i="1" dirty="0"/>
              <a:t>candidate key.</a:t>
            </a:r>
          </a:p>
          <a:p>
            <a:pPr lvl="1"/>
            <a:r>
              <a:rPr lang="en-US" sz="1600" dirty="0"/>
              <a:t>A primary key is chosen arbitrarily. Why did I use </a:t>
            </a:r>
            <a:r>
              <a:rPr lang="en-US" sz="1600" i="1" dirty="0" err="1"/>
              <a:t>employee_id</a:t>
            </a:r>
            <a:r>
              <a:rPr lang="en-US" sz="1600" i="1" dirty="0"/>
              <a:t>?</a:t>
            </a:r>
          </a:p>
          <a:p>
            <a:pPr lvl="2"/>
            <a:r>
              <a:rPr lang="en-US" sz="1400" dirty="0"/>
              <a:t>Heuristic: People may change emails. I may lose “identity” in the data over time.</a:t>
            </a:r>
            <a:br>
              <a:rPr lang="en-US" sz="1400" dirty="0"/>
            </a:br>
            <a:r>
              <a:rPr lang="en-US" sz="1400" dirty="0"/>
              <a:t>Same person but two different emails.</a:t>
            </a:r>
          </a:p>
          <a:p>
            <a:pPr lvl="2"/>
            <a:r>
              <a:rPr lang="en-US" sz="1400" dirty="0" err="1"/>
              <a:t>employee_id</a:t>
            </a:r>
            <a:r>
              <a:rPr lang="en-US" sz="1400" dirty="0"/>
              <a:t> is </a:t>
            </a:r>
            <a:r>
              <a:rPr lang="en-US" sz="1400" i="1" dirty="0"/>
              <a:t>immutable.</a:t>
            </a:r>
            <a:r>
              <a:rPr lang="en-US" sz="1400" dirty="0"/>
              <a:t> I cannot change.</a:t>
            </a:r>
          </a:p>
          <a:p>
            <a:r>
              <a:rPr lang="en-US" sz="1800" dirty="0"/>
              <a:t>ER Diagram:</a:t>
            </a:r>
          </a:p>
          <a:p>
            <a:pPr lvl="1"/>
            <a:r>
              <a:rPr lang="en-US" sz="1600" dirty="0"/>
              <a:t>Note: “UQ” is my non-standard convention.</a:t>
            </a:r>
          </a:p>
          <a:p>
            <a:pPr lvl="1"/>
            <a:r>
              <a:rPr lang="en-US" sz="1600" dirty="0"/>
              <a:t>Relationship:</a:t>
            </a:r>
          </a:p>
          <a:p>
            <a:pPr lvl="2"/>
            <a:r>
              <a:rPr lang="en-US" sz="1400" dirty="0"/>
              <a:t>A faculty “has” exactly one department.</a:t>
            </a:r>
          </a:p>
          <a:p>
            <a:pPr lvl="2"/>
            <a:r>
              <a:rPr lang="en-US" sz="14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4" name="Picture 3">
            <a:extLst>
              <a:ext uri="{FF2B5EF4-FFF2-40B4-BE49-F238E27FC236}">
                <a16:creationId xmlns:a16="http://schemas.microsoft.com/office/drawing/2014/main" id="{8E466FB2-33D3-1442-B02D-0DBCD4FA499C}"/>
              </a:ext>
            </a:extLst>
          </p:cNvPr>
          <p:cNvPicPr>
            <a:picLocks noChangeAspect="1"/>
          </p:cNvPicPr>
          <p:nvPr/>
        </p:nvPicPr>
        <p:blipFill>
          <a:blip r:embed="rId2"/>
          <a:stretch>
            <a:fillRect/>
          </a:stretch>
        </p:blipFill>
        <p:spPr>
          <a:xfrm>
            <a:off x="4589529" y="3203530"/>
            <a:ext cx="4216400" cy="1327150"/>
          </a:xfrm>
          <a:prstGeom prst="rect">
            <a:avLst/>
          </a:prstGeom>
        </p:spPr>
      </p:pic>
      <p:sp>
        <p:nvSpPr>
          <p:cNvPr id="5" name="Rounded Rectangle 4">
            <a:extLst>
              <a:ext uri="{FF2B5EF4-FFF2-40B4-BE49-F238E27FC236}">
                <a16:creationId xmlns:a16="http://schemas.microsoft.com/office/drawing/2014/main" id="{04465EF8-0D24-5A4C-A9ED-AC0C6655502D}"/>
              </a:ext>
            </a:extLst>
          </p:cNvPr>
          <p:cNvSpPr/>
          <p:nvPr/>
        </p:nvSpPr>
        <p:spPr>
          <a:xfrm>
            <a:off x="172570" y="590550"/>
            <a:ext cx="8438030" cy="394013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a:t>OK, that is interesting, but ... ...</a:t>
            </a:r>
          </a:p>
          <a:p>
            <a:pPr marL="800100" lvl="1" indent="-342900">
              <a:buFont typeface="+mj-lt"/>
              <a:buAutoNum type="arabicPeriod"/>
            </a:pPr>
            <a:r>
              <a:rPr lang="en-US" dirty="0"/>
              <a:t>Where does the data come from?</a:t>
            </a:r>
          </a:p>
          <a:p>
            <a:pPr marL="1257300" lvl="2" indent="-342900">
              <a:buFont typeface="+mj-lt"/>
              <a:buAutoNum type="arabicPeriod"/>
            </a:pPr>
            <a:r>
              <a:rPr lang="en-US" dirty="0"/>
              <a:t>Users enter and update data through an application.</a:t>
            </a:r>
          </a:p>
          <a:p>
            <a:pPr marL="1257300" lvl="2" indent="-342900">
              <a:buFont typeface="+mj-lt"/>
              <a:buAutoNum type="arabicPeriod"/>
            </a:pPr>
            <a:r>
              <a:rPr lang="en-US" dirty="0"/>
              <a:t>You can </a:t>
            </a:r>
            <a:r>
              <a:rPr lang="en-US" i="1" dirty="0"/>
              <a:t>import</a:t>
            </a:r>
            <a:r>
              <a:rPr lang="en-US" dirty="0"/>
              <a:t> pre-existing data.</a:t>
            </a:r>
          </a:p>
          <a:p>
            <a:pPr marL="1257300" lvl="2" indent="-342900">
              <a:buFont typeface="+mj-lt"/>
              <a:buAutoNum type="arabicPeriod"/>
            </a:pPr>
            <a:r>
              <a:rPr lang="en-US" dirty="0"/>
              <a:t>You can generate test data.</a:t>
            </a:r>
          </a:p>
          <a:p>
            <a:pPr marL="800100" lvl="1" indent="-342900">
              <a:buFont typeface="+mj-lt"/>
              <a:buAutoNum type="arabicPeriod"/>
            </a:pPr>
            <a:r>
              <a:rPr lang="en-US" dirty="0"/>
              <a:t>How do you “manipulate” the data (CRUD)</a:t>
            </a:r>
          </a:p>
          <a:p>
            <a:pPr marL="1257300" lvl="2" indent="-342900">
              <a:buFont typeface="+mj-lt"/>
              <a:buAutoNum type="arabicPeriod"/>
            </a:pPr>
            <a:r>
              <a:rPr lang="en-US" dirty="0"/>
              <a:t>Create.</a:t>
            </a:r>
          </a:p>
          <a:p>
            <a:pPr marL="1257300" lvl="2" indent="-342900">
              <a:buFont typeface="+mj-lt"/>
              <a:buAutoNum type="arabicPeriod"/>
            </a:pPr>
            <a:r>
              <a:rPr lang="en-US" dirty="0"/>
              <a:t>Retrieve.</a:t>
            </a:r>
          </a:p>
          <a:p>
            <a:pPr marL="1257300" lvl="2" indent="-342900">
              <a:buFont typeface="+mj-lt"/>
              <a:buAutoNum type="arabicPeriod"/>
            </a:pPr>
            <a:r>
              <a:rPr lang="en-US" dirty="0"/>
              <a:t>Update.</a:t>
            </a:r>
          </a:p>
          <a:p>
            <a:pPr marL="1257300" lvl="2" indent="-342900">
              <a:buFont typeface="+mj-lt"/>
              <a:buAutoNum type="arabicPeriod"/>
            </a:pPr>
            <a:r>
              <a:rPr lang="en-US" dirty="0"/>
              <a:t>Delete.</a:t>
            </a:r>
          </a:p>
        </p:txBody>
      </p:sp>
    </p:spTree>
    <p:extLst>
      <p:ext uri="{BB962C8B-B14F-4D97-AF65-F5344CB8AC3E}">
        <p14:creationId xmlns:p14="http://schemas.microsoft.com/office/powerpoint/2010/main" val="15415701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6A90F9-552F-744F-A427-17ABEC706B2A}"/>
              </a:ext>
            </a:extLst>
          </p:cNvPr>
          <p:cNvSpPr>
            <a:spLocks noGrp="1"/>
          </p:cNvSpPr>
          <p:nvPr>
            <p:ph type="title"/>
          </p:nvPr>
        </p:nvSpPr>
        <p:spPr/>
        <p:txBody>
          <a:bodyPr/>
          <a:lstStyle/>
          <a:p>
            <a:r>
              <a:rPr lang="en-US" dirty="0"/>
              <a:t>Import the Data – I screen-scraped the Website</a:t>
            </a:r>
          </a:p>
        </p:txBody>
      </p:sp>
      <p:pic>
        <p:nvPicPr>
          <p:cNvPr id="4" name="Picture 3">
            <a:extLst>
              <a:ext uri="{FF2B5EF4-FFF2-40B4-BE49-F238E27FC236}">
                <a16:creationId xmlns:a16="http://schemas.microsoft.com/office/drawing/2014/main" id="{F28B694F-F47D-F941-987B-A34505E1BFFC}"/>
              </a:ext>
            </a:extLst>
          </p:cNvPr>
          <p:cNvPicPr>
            <a:picLocks noChangeAspect="1"/>
          </p:cNvPicPr>
          <p:nvPr/>
        </p:nvPicPr>
        <p:blipFill>
          <a:blip r:embed="rId2"/>
          <a:stretch>
            <a:fillRect/>
          </a:stretch>
        </p:blipFill>
        <p:spPr>
          <a:xfrm>
            <a:off x="381000" y="592694"/>
            <a:ext cx="7378699" cy="3958111"/>
          </a:xfrm>
          <a:prstGeom prst="rect">
            <a:avLst/>
          </a:prstGeom>
        </p:spPr>
      </p:pic>
    </p:spTree>
    <p:extLst>
      <p:ext uri="{BB962C8B-B14F-4D97-AF65-F5344CB8AC3E}">
        <p14:creationId xmlns:p14="http://schemas.microsoft.com/office/powerpoint/2010/main" val="34355252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57420C-7043-144C-9917-8191EE908EDB}"/>
              </a:ext>
            </a:extLst>
          </p:cNvPr>
          <p:cNvSpPr>
            <a:spLocks noGrp="1"/>
          </p:cNvSpPr>
          <p:nvPr>
            <p:ph type="title"/>
          </p:nvPr>
        </p:nvSpPr>
        <p:spPr/>
        <p:txBody>
          <a:bodyPr/>
          <a:lstStyle/>
          <a:p>
            <a:r>
              <a:rPr lang="en-US" dirty="0"/>
              <a:t>Generate Test Data – I Used to Tool</a:t>
            </a:r>
          </a:p>
        </p:txBody>
      </p:sp>
      <p:pic>
        <p:nvPicPr>
          <p:cNvPr id="4" name="Picture 3">
            <a:extLst>
              <a:ext uri="{FF2B5EF4-FFF2-40B4-BE49-F238E27FC236}">
                <a16:creationId xmlns:a16="http://schemas.microsoft.com/office/drawing/2014/main" id="{7F5C63B4-519A-A047-9B7F-D1A08CB92D6B}"/>
              </a:ext>
            </a:extLst>
          </p:cNvPr>
          <p:cNvPicPr>
            <a:picLocks noChangeAspect="1"/>
          </p:cNvPicPr>
          <p:nvPr/>
        </p:nvPicPr>
        <p:blipFill>
          <a:blip r:embed="rId2"/>
          <a:stretch>
            <a:fillRect/>
          </a:stretch>
        </p:blipFill>
        <p:spPr>
          <a:xfrm>
            <a:off x="172570" y="606619"/>
            <a:ext cx="8077200" cy="3930262"/>
          </a:xfrm>
          <a:prstGeom prst="rect">
            <a:avLst/>
          </a:prstGeom>
        </p:spPr>
      </p:pic>
    </p:spTree>
    <p:extLst>
      <p:ext uri="{BB962C8B-B14F-4D97-AF65-F5344CB8AC3E}">
        <p14:creationId xmlns:p14="http://schemas.microsoft.com/office/powerpoint/2010/main" val="30353960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r>
              <a:rPr lang="en-US" dirty="0">
                <a:solidFill>
                  <a:srgbClr val="FF0000"/>
                </a:solidFill>
              </a:rPr>
              <a:t>DFF Comments:</a:t>
            </a:r>
          </a:p>
          <a:p>
            <a:pPr marL="742950" lvl="1" indent="-285750">
              <a:buFont typeface="Arial" panose="020B0604020202020204" pitchFamily="34" charset="0"/>
              <a:buChar char="•"/>
            </a:pPr>
            <a:r>
              <a:rPr lang="en-US" dirty="0">
                <a:solidFill>
                  <a:srgbClr val="FF0000"/>
                </a:solidFill>
              </a:rPr>
              <a:t>You will sometimes see other operator, e.g. </a:t>
            </a:r>
            <a:r>
              <a:rPr lang="en-US" dirty="0">
                <a:solidFill>
                  <a:srgbClr val="FF0000"/>
                </a:solidFill>
                <a:sym typeface="Wingdings" pitchFamily="2" charset="2"/>
              </a:rPr>
              <a:t> Assignment.</a:t>
            </a:r>
          </a:p>
          <a:p>
            <a:pPr marL="742950" lvl="1" indent="-285750">
              <a:buFont typeface="Arial" panose="020B0604020202020204" pitchFamily="34" charset="0"/>
              <a:buChar char="•"/>
            </a:pPr>
            <a:r>
              <a:rPr lang="en-US" dirty="0">
                <a:solidFill>
                  <a:srgbClr val="FF0000"/>
                </a:solidFill>
                <a:sym typeface="Wingdings" pitchFamily="2" charset="2"/>
              </a:rPr>
              <a:t>Relational algebra focuses on </a:t>
            </a:r>
            <a:r>
              <a:rPr lang="en-US" i="1" dirty="0">
                <a:solidFill>
                  <a:srgbClr val="FF0000"/>
                </a:solidFill>
                <a:sym typeface="Wingdings" pitchFamily="2" charset="2"/>
              </a:rPr>
              <a:t>retrieve.</a:t>
            </a:r>
            <a:r>
              <a:rPr lang="en-US" dirty="0">
                <a:solidFill>
                  <a:srgbClr val="FF0000"/>
                </a:solidFill>
                <a:sym typeface="Wingdings" pitchFamily="2" charset="2"/>
              </a:rPr>
              <a:t> You can sort of do Create, Update, Delete.</a:t>
            </a:r>
          </a:p>
          <a:p>
            <a:pPr marL="742950" lvl="1" indent="-285750">
              <a:buFont typeface="Arial" panose="020B0604020202020204" pitchFamily="34" charset="0"/>
              <a:buChar char="•"/>
            </a:pPr>
            <a:r>
              <a:rPr lang="en-US" dirty="0">
                <a:solidFill>
                  <a:srgbClr val="FF0000"/>
                </a:solidFill>
                <a:sym typeface="Wingdings" pitchFamily="2" charset="2"/>
              </a:rPr>
              <a:t>The SQL Language, which we will see, extends relational algebra.</a:t>
            </a:r>
            <a:endParaRPr lang="en-US" dirty="0">
              <a:solidFill>
                <a:srgbClr val="FF0000"/>
              </a:solidFill>
            </a:endParaRPr>
          </a:p>
        </p:txBody>
      </p:sp>
    </p:spTree>
    <p:extLst>
      <p:ext uri="{BB962C8B-B14F-4D97-AF65-F5344CB8AC3E}">
        <p14:creationId xmlns:p14="http://schemas.microsoft.com/office/powerpoint/2010/main" val="24547426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5031972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42815493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23849986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18673835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1328865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42269</TotalTime>
  <Words>9389</Words>
  <Application>Microsoft Macintosh PowerPoint</Application>
  <PresentationFormat>On-screen Show (16:9)</PresentationFormat>
  <Paragraphs>1035</Paragraphs>
  <Slides>110</Slides>
  <Notes>46</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110</vt:i4>
      </vt:variant>
    </vt:vector>
  </HeadingPairs>
  <TitlesOfParts>
    <vt:vector size="124" baseType="lpstr">
      <vt:lpstr>Arial</vt:lpstr>
      <vt:lpstr>Calibri</vt:lpstr>
      <vt:lpstr>Helvetica</vt:lpstr>
      <vt:lpstr>Helvetica Neue</vt:lpstr>
      <vt:lpstr>Monotype Sorts</vt:lpstr>
      <vt:lpstr>Museo For Dell</vt:lpstr>
      <vt:lpstr>Times New Roman</vt:lpstr>
      <vt:lpstr>Webdings</vt:lpstr>
      <vt:lpstr>Wingdings</vt:lpstr>
      <vt:lpstr>Office Theme</vt:lpstr>
      <vt:lpstr>2_db-5-grey</vt:lpstr>
      <vt:lpstr>3_db-5-grey</vt:lpstr>
      <vt:lpstr>4_db-5-grey</vt:lpstr>
      <vt:lpstr>5_db-5-grey</vt:lpstr>
      <vt:lpstr>PowerPoint Presentation</vt:lpstr>
      <vt:lpstr>PowerPoint Presentation</vt:lpstr>
      <vt:lpstr>PowerPoint Presentation</vt:lpstr>
      <vt:lpstr>PowerPoint Presentation</vt:lpstr>
      <vt:lpstr>Contents</vt:lpstr>
      <vt:lpstr>PowerPoint Presentation</vt:lpstr>
      <vt:lpstr>PowerPoint Presentation</vt:lpstr>
      <vt:lpstr>Waitlist</vt:lpstr>
      <vt:lpstr>Lecture Format, Recitation, Office Hours</vt:lpstr>
      <vt:lpstr>Additional Basic Course Logistics</vt:lpstr>
      <vt:lpstr>Observations from Last Semester</vt:lpstr>
      <vt:lpstr>PowerPoint Presentation</vt:lpstr>
      <vt:lpstr>About your Instructor</vt:lpstr>
      <vt:lpstr>PowerPoint Presentation</vt:lpstr>
      <vt:lpstr>The Course</vt:lpstr>
      <vt:lpstr>Course Objectives</vt:lpstr>
      <vt:lpstr>The Course – Value and my Perspective</vt:lpstr>
      <vt:lpstr>Surprising Example</vt:lpstr>
      <vt:lpstr>PowerPoint Presentation</vt:lpstr>
      <vt:lpstr>Course Resources and Development Environment</vt:lpstr>
      <vt:lpstr>Course Resources and Development Environment</vt:lpstr>
      <vt:lpstr>PowerPoint Presentation</vt:lpstr>
      <vt:lpstr>Assignments, Exams, Grading</vt:lpstr>
      <vt:lpstr>To Program or Not To Program, ...</vt:lpstr>
      <vt:lpstr>Homework Assignments</vt:lpstr>
      <vt:lpstr>PowerPoint Presentation</vt:lpstr>
      <vt:lpstr>Downloadable IMDB Data</vt:lpstr>
      <vt:lpstr>Target Application/Project(s)</vt:lpstr>
      <vt:lpstr>Target Application/Project</vt:lpstr>
      <vt:lpstr>PowerPoint Presentation</vt:lpstr>
      <vt:lpstr>PowerPoint Presentation</vt:lpstr>
      <vt:lpstr>First Source of Information – NY Times</vt:lpstr>
      <vt:lpstr>Second Source of Information</vt:lpstr>
      <vt:lpstr>Second Source of Information (Sample)</vt:lpstr>
      <vt:lpstr>Preparing the Data for Data Science</vt:lpstr>
      <vt:lpstr>Problem 1 – Join on FIPS Codes</vt:lpstr>
      <vt:lpstr>Data Engineering Problems</vt:lpstr>
      <vt:lpstr>Go to Notebook</vt:lpstr>
      <vt:lpstr>Data Engineering Problems</vt:lpstr>
      <vt:lpstr>Query Engines</vt:lpstr>
      <vt:lpstr>Hmm. That was some dark magic, but ... ...</vt:lpstr>
      <vt:lpstr>Data Cleansing</vt:lpstr>
      <vt:lpstr>Data Cleansing</vt:lpstr>
      <vt:lpstr>After a Bunch of Wizard Stuff ...</vt:lpstr>
      <vt:lpstr>Why Did You Put Us Through That?</vt:lpstr>
      <vt:lpstr>PowerPoint Presentation</vt:lpstr>
      <vt:lpstr>Internet Movie Database (IMDB)</vt:lpstr>
      <vt:lpstr>Web Application</vt:lpstr>
      <vt:lpstr>An Aside, Web Application are Complex</vt:lpstr>
      <vt:lpstr>Well, we can download some of it! </vt:lpstr>
      <vt:lpstr>But, ... The files are pretty big.</vt:lpstr>
      <vt:lpstr>How Does a Page Like this Work?</vt:lpstr>
      <vt:lpstr>How Does a Page Like this Work?</vt:lpstr>
      <vt:lpstr>How did I Know this Information?</vt:lpstr>
      <vt:lpstr>How this all Work?</vt:lpstr>
      <vt:lpstr>A Simple IMDB-Like Web Application</vt:lpstr>
      <vt:lpstr>Let’s take a look ... ...</vt:lpstr>
      <vt:lpstr>The Dreaded Lahman 2019 Baseball DB</vt:lpstr>
      <vt:lpstr>PowerPoint Presentation</vt:lpstr>
      <vt:lpstr>PowerPoint Presentation</vt:lpstr>
      <vt:lpstr>Lectures and Topics</vt:lpstr>
      <vt:lpstr>PowerPoint Presentation</vt:lpstr>
      <vt:lpstr>Problem Statement</vt:lpstr>
      <vt:lpstr>Design Phases</vt:lpstr>
      <vt:lpstr>Design Phases (Cont.)</vt:lpstr>
      <vt:lpstr>A Common and my Approach: Conceptual  Logical  Physical</vt:lpstr>
      <vt:lpstr>ER model -- Database Modeling</vt:lpstr>
      <vt:lpstr>Entity Sets</vt:lpstr>
      <vt:lpstr>Entity Sets -- instructor and student</vt:lpstr>
      <vt:lpstr>Representing Entity sets in ER Diagram</vt:lpstr>
      <vt:lpstr>Visual Notation – Many Notations</vt:lpstr>
      <vt:lpstr>First Iteration/Step for University Data Model</vt:lpstr>
      <vt:lpstr>Entity Sets -- instructor and student</vt:lpstr>
      <vt:lpstr>Relationship Sets</vt:lpstr>
      <vt:lpstr>Relationship Sets (Cont.)</vt:lpstr>
      <vt:lpstr>Notation has Precise Meaning</vt:lpstr>
      <vt:lpstr>What Does this Mean? Let’s Get Started</vt:lpstr>
      <vt:lpstr>ER model -- Database Modeling</vt:lpstr>
      <vt:lpstr>ER Model and ER Modeling</vt:lpstr>
      <vt:lpstr>ER Modeling – Reasonably Good Summary</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Start Building our Datamodel</vt:lpstr>
      <vt:lpstr>Start Building our Datamodel</vt:lpstr>
      <vt:lpstr>Import the Data – I screen-scraped the Website</vt:lpstr>
      <vt:lpstr>Generate Test Data – I Used to Tool</vt:lpstr>
      <vt:lpstr>Relational Query Languages</vt:lpstr>
      <vt:lpstr>Relational Algebra</vt:lpstr>
      <vt:lpstr>Select Operation</vt:lpstr>
      <vt:lpstr>Select Operation (Cont.)</vt:lpstr>
      <vt:lpstr>Project Operation</vt:lpstr>
      <vt:lpstr>Project Operation (Cont.)</vt:lpstr>
      <vt:lpstr>Composition of Relational Operations</vt:lpstr>
      <vt:lpstr>Relax Calculator</vt:lpstr>
      <vt:lpstr>PowerPoint Presentation</vt:lpstr>
      <vt:lpstr>History</vt:lpstr>
      <vt:lpstr>SQL Parts</vt:lpstr>
      <vt:lpstr>SQL Language Statements</vt:lpstr>
      <vt:lpstr>Data Definition Language</vt:lpstr>
      <vt:lpstr>Create Table Construct</vt:lpstr>
      <vt:lpstr>SQL Create Table for our Datamodel</vt:lpstr>
      <vt:lpstr>Crow’s Foot Like Physical Diagram</vt:lpstr>
      <vt:lpstr>Switch to Jupyter Notebook and DataGrip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529</cp:revision>
  <cp:lastPrinted>2018-11-15T21:01:50Z</cp:lastPrinted>
  <dcterms:created xsi:type="dcterms:W3CDTF">2010-04-12T23:12:02Z</dcterms:created>
  <dcterms:modified xsi:type="dcterms:W3CDTF">2021-06-28T15:57:31Z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